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398" r:id="rId3"/>
    <p:sldId id="379" r:id="rId4"/>
    <p:sldId id="380" r:id="rId5"/>
    <p:sldId id="307" r:id="rId6"/>
    <p:sldId id="309" r:id="rId7"/>
    <p:sldId id="299" r:id="rId8"/>
    <p:sldId id="285" r:id="rId9"/>
    <p:sldId id="312" r:id="rId10"/>
    <p:sldId id="386" r:id="rId11"/>
    <p:sldId id="314" r:id="rId12"/>
    <p:sldId id="283" r:id="rId13"/>
    <p:sldId id="258" r:id="rId14"/>
    <p:sldId id="266" r:id="rId15"/>
    <p:sldId id="324" r:id="rId16"/>
    <p:sldId id="300" r:id="rId17"/>
    <p:sldId id="387" r:id="rId18"/>
    <p:sldId id="388" r:id="rId19"/>
    <p:sldId id="262" r:id="rId20"/>
    <p:sldId id="384" r:id="rId21"/>
    <p:sldId id="263" r:id="rId22"/>
    <p:sldId id="399" r:id="rId23"/>
    <p:sldId id="282" r:id="rId24"/>
    <p:sldId id="318" r:id="rId25"/>
    <p:sldId id="304" r:id="rId26"/>
    <p:sldId id="303" r:id="rId27"/>
    <p:sldId id="392" r:id="rId28"/>
    <p:sldId id="305" r:id="rId29"/>
    <p:sldId id="383" r:id="rId30"/>
    <p:sldId id="391" r:id="rId31"/>
    <p:sldId id="400" r:id="rId32"/>
    <p:sldId id="424" r:id="rId33"/>
    <p:sldId id="352" r:id="rId34"/>
    <p:sldId id="330" r:id="rId35"/>
    <p:sldId id="260" r:id="rId36"/>
    <p:sldId id="423" r:id="rId37"/>
    <p:sldId id="354" r:id="rId38"/>
    <p:sldId id="393" r:id="rId39"/>
    <p:sldId id="394" r:id="rId40"/>
    <p:sldId id="395" r:id="rId4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/>
    <p:restoredTop sz="94708"/>
  </p:normalViewPr>
  <p:slideViewPr>
    <p:cSldViewPr snapToGrid="0">
      <p:cViewPr varScale="1">
        <p:scale>
          <a:sx n="103" d="100"/>
          <a:sy n="103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A80AE-9573-4139-A648-5D34AA62197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40A397-1F9E-48F9-8BCD-0D7621E18A5C}">
      <dgm:prSet/>
      <dgm:spPr/>
      <dgm:t>
        <a:bodyPr/>
        <a:lstStyle/>
        <a:p>
          <a:r>
            <a:rPr lang="pl-PL"/>
            <a:t>Pojęcie i cechy utowru, </a:t>
          </a:r>
          <a:endParaRPr lang="en-US"/>
        </a:p>
      </dgm:t>
    </dgm:pt>
    <dgm:pt modelId="{EA465322-2ADA-4D21-A267-1204988B2DBA}" type="parTrans" cxnId="{66D5BB7D-FD7F-424A-9804-EA7E62DF93EC}">
      <dgm:prSet/>
      <dgm:spPr/>
      <dgm:t>
        <a:bodyPr/>
        <a:lstStyle/>
        <a:p>
          <a:endParaRPr lang="en-US"/>
        </a:p>
      </dgm:t>
    </dgm:pt>
    <dgm:pt modelId="{FB319088-C1C4-48AE-97A3-A3AFE1D7106F}" type="sibTrans" cxnId="{66D5BB7D-FD7F-424A-9804-EA7E62DF93EC}">
      <dgm:prSet/>
      <dgm:spPr/>
      <dgm:t>
        <a:bodyPr/>
        <a:lstStyle/>
        <a:p>
          <a:endParaRPr lang="en-US"/>
        </a:p>
      </dgm:t>
    </dgm:pt>
    <dgm:pt modelId="{5BE525A9-727A-4231-B4C7-2B0BEEB6AB7F}">
      <dgm:prSet/>
      <dgm:spPr/>
      <dgm:t>
        <a:bodyPr/>
        <a:lstStyle/>
        <a:p>
          <a:r>
            <a:rPr lang="pl-PL"/>
            <a:t>Rodzaje utworów, </a:t>
          </a:r>
          <a:endParaRPr lang="en-US"/>
        </a:p>
      </dgm:t>
    </dgm:pt>
    <dgm:pt modelId="{74A9FC7E-FE5B-4008-B391-952A2E336A83}" type="parTrans" cxnId="{3D245844-A03F-42DB-8E98-1235F796E707}">
      <dgm:prSet/>
      <dgm:spPr/>
      <dgm:t>
        <a:bodyPr/>
        <a:lstStyle/>
        <a:p>
          <a:endParaRPr lang="en-US"/>
        </a:p>
      </dgm:t>
    </dgm:pt>
    <dgm:pt modelId="{7ADFAACC-10A3-497B-B90E-22161395AA30}" type="sibTrans" cxnId="{3D245844-A03F-42DB-8E98-1235F796E707}">
      <dgm:prSet/>
      <dgm:spPr/>
      <dgm:t>
        <a:bodyPr/>
        <a:lstStyle/>
        <a:p>
          <a:endParaRPr lang="en-US"/>
        </a:p>
      </dgm:t>
    </dgm:pt>
    <dgm:pt modelId="{140147D1-558F-4E0C-B294-CA9643F3D3FE}">
      <dgm:prSet/>
      <dgm:spPr/>
      <dgm:t>
        <a:bodyPr/>
        <a:lstStyle/>
        <a:p>
          <a:r>
            <a:rPr lang="pl-PL" dirty="0"/>
            <a:t>Podmioty praw autorskich, </a:t>
          </a:r>
          <a:endParaRPr lang="en-US" dirty="0"/>
        </a:p>
      </dgm:t>
    </dgm:pt>
    <dgm:pt modelId="{8FE8668F-B828-4351-8E08-988296C58799}" type="parTrans" cxnId="{6C1DF54F-05E6-4143-9E7C-138B0C42FC14}">
      <dgm:prSet/>
      <dgm:spPr/>
      <dgm:t>
        <a:bodyPr/>
        <a:lstStyle/>
        <a:p>
          <a:endParaRPr lang="en-US"/>
        </a:p>
      </dgm:t>
    </dgm:pt>
    <dgm:pt modelId="{0E940B6F-EE40-41B2-946B-B5F5EF93E706}" type="sibTrans" cxnId="{6C1DF54F-05E6-4143-9E7C-138B0C42FC14}">
      <dgm:prSet/>
      <dgm:spPr/>
      <dgm:t>
        <a:bodyPr/>
        <a:lstStyle/>
        <a:p>
          <a:endParaRPr lang="en-US"/>
        </a:p>
      </dgm:t>
    </dgm:pt>
    <dgm:pt modelId="{061C4352-2935-D24D-A6A5-3111ADCC20D1}" type="pres">
      <dgm:prSet presAssocID="{80BA80AE-9573-4139-A648-5D34AA621972}" presName="linear" presStyleCnt="0">
        <dgm:presLayoutVars>
          <dgm:animLvl val="lvl"/>
          <dgm:resizeHandles val="exact"/>
        </dgm:presLayoutVars>
      </dgm:prSet>
      <dgm:spPr/>
    </dgm:pt>
    <dgm:pt modelId="{952553B1-3923-EE4C-98DC-D0D5F90FDFA1}" type="pres">
      <dgm:prSet presAssocID="{8C40A397-1F9E-48F9-8BCD-0D7621E18A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DF10F5-7A2A-3644-97AA-62053F07A560}" type="pres">
      <dgm:prSet presAssocID="{FB319088-C1C4-48AE-97A3-A3AFE1D7106F}" presName="spacer" presStyleCnt="0"/>
      <dgm:spPr/>
    </dgm:pt>
    <dgm:pt modelId="{7D8EDC51-46FA-7143-83FF-E7FA8CE94EF0}" type="pres">
      <dgm:prSet presAssocID="{5BE525A9-727A-4231-B4C7-2B0BEEB6AB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5C00FDC-DF77-6B47-A72D-BC4F2C970584}" type="pres">
      <dgm:prSet presAssocID="{7ADFAACC-10A3-497B-B90E-22161395AA30}" presName="spacer" presStyleCnt="0"/>
      <dgm:spPr/>
    </dgm:pt>
    <dgm:pt modelId="{576D9FD4-2FE3-4249-8F06-7AC6F6611313}" type="pres">
      <dgm:prSet presAssocID="{140147D1-558F-4E0C-B294-CA9643F3D3F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245844-A03F-42DB-8E98-1235F796E707}" srcId="{80BA80AE-9573-4139-A648-5D34AA621972}" destId="{5BE525A9-727A-4231-B4C7-2B0BEEB6AB7F}" srcOrd="1" destOrd="0" parTransId="{74A9FC7E-FE5B-4008-B391-952A2E336A83}" sibTransId="{7ADFAACC-10A3-497B-B90E-22161395AA30}"/>
    <dgm:cxn modelId="{6C1DF54F-05E6-4143-9E7C-138B0C42FC14}" srcId="{80BA80AE-9573-4139-A648-5D34AA621972}" destId="{140147D1-558F-4E0C-B294-CA9643F3D3FE}" srcOrd="2" destOrd="0" parTransId="{8FE8668F-B828-4351-8E08-988296C58799}" sibTransId="{0E940B6F-EE40-41B2-946B-B5F5EF93E706}"/>
    <dgm:cxn modelId="{4034C05F-C246-1146-BCAF-70E56E6EF9A1}" type="presOf" srcId="{5BE525A9-727A-4231-B4C7-2B0BEEB6AB7F}" destId="{7D8EDC51-46FA-7143-83FF-E7FA8CE94EF0}" srcOrd="0" destOrd="0" presId="urn:microsoft.com/office/officeart/2005/8/layout/vList2"/>
    <dgm:cxn modelId="{66D5BB7D-FD7F-424A-9804-EA7E62DF93EC}" srcId="{80BA80AE-9573-4139-A648-5D34AA621972}" destId="{8C40A397-1F9E-48F9-8BCD-0D7621E18A5C}" srcOrd="0" destOrd="0" parTransId="{EA465322-2ADA-4D21-A267-1204988B2DBA}" sibTransId="{FB319088-C1C4-48AE-97A3-A3AFE1D7106F}"/>
    <dgm:cxn modelId="{D0B04396-631C-584C-A1EB-47046A557544}" type="presOf" srcId="{8C40A397-1F9E-48F9-8BCD-0D7621E18A5C}" destId="{952553B1-3923-EE4C-98DC-D0D5F90FDFA1}" srcOrd="0" destOrd="0" presId="urn:microsoft.com/office/officeart/2005/8/layout/vList2"/>
    <dgm:cxn modelId="{CD4BF0B7-1D4B-5048-ABBC-67657A8C5561}" type="presOf" srcId="{140147D1-558F-4E0C-B294-CA9643F3D3FE}" destId="{576D9FD4-2FE3-4249-8F06-7AC6F6611313}" srcOrd="0" destOrd="0" presId="urn:microsoft.com/office/officeart/2005/8/layout/vList2"/>
    <dgm:cxn modelId="{8FC127E1-9E95-1046-BAA7-937A0BE75E8D}" type="presOf" srcId="{80BA80AE-9573-4139-A648-5D34AA621972}" destId="{061C4352-2935-D24D-A6A5-3111ADCC20D1}" srcOrd="0" destOrd="0" presId="urn:microsoft.com/office/officeart/2005/8/layout/vList2"/>
    <dgm:cxn modelId="{C629373A-E16D-DF40-8692-5DB2EAAA5210}" type="presParOf" srcId="{061C4352-2935-D24D-A6A5-3111ADCC20D1}" destId="{952553B1-3923-EE4C-98DC-D0D5F90FDFA1}" srcOrd="0" destOrd="0" presId="urn:microsoft.com/office/officeart/2005/8/layout/vList2"/>
    <dgm:cxn modelId="{685F5C11-8ADD-3C4C-8D9B-5C4FC23E5735}" type="presParOf" srcId="{061C4352-2935-D24D-A6A5-3111ADCC20D1}" destId="{93DF10F5-7A2A-3644-97AA-62053F07A560}" srcOrd="1" destOrd="0" presId="urn:microsoft.com/office/officeart/2005/8/layout/vList2"/>
    <dgm:cxn modelId="{332D5E06-5165-CD4F-B4A2-0CE5C64322F6}" type="presParOf" srcId="{061C4352-2935-D24D-A6A5-3111ADCC20D1}" destId="{7D8EDC51-46FA-7143-83FF-E7FA8CE94EF0}" srcOrd="2" destOrd="0" presId="urn:microsoft.com/office/officeart/2005/8/layout/vList2"/>
    <dgm:cxn modelId="{485809AB-A5A9-D24B-9503-66342DFC774D}" type="presParOf" srcId="{061C4352-2935-D24D-A6A5-3111ADCC20D1}" destId="{65C00FDC-DF77-6B47-A72D-BC4F2C970584}" srcOrd="3" destOrd="0" presId="urn:microsoft.com/office/officeart/2005/8/layout/vList2"/>
    <dgm:cxn modelId="{F404CE12-5056-7644-984D-C2E7D17D1D61}" type="presParOf" srcId="{061C4352-2935-D24D-A6A5-3111ADCC20D1}" destId="{576D9FD4-2FE3-4249-8F06-7AC6F661131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B8C7B4-816A-498A-8BD1-A29B316D4D65}" type="doc">
      <dgm:prSet loTypeId="urn:microsoft.com/office/officeart/2005/8/layout/defaul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3524295-2382-47C9-BCC2-C56C732DE00A}">
      <dgm:prSet phldrT="[Tekst]"/>
      <dgm:spPr/>
      <dgm:t>
        <a:bodyPr/>
        <a:lstStyle/>
        <a:p>
          <a:r>
            <a:rPr lang="pl-PL" dirty="0"/>
            <a:t>Teoria statystycznej jednorazowości</a:t>
          </a:r>
          <a:endParaRPr lang="en-GB" dirty="0"/>
        </a:p>
      </dgm:t>
    </dgm:pt>
    <dgm:pt modelId="{7DCB6AE7-B0F0-4F7A-86C9-65666D7ABF6E}" type="parTrans" cxnId="{2F35D44C-6133-4AC8-9CB6-AEC2115172B6}">
      <dgm:prSet/>
      <dgm:spPr/>
      <dgm:t>
        <a:bodyPr/>
        <a:lstStyle/>
        <a:p>
          <a:endParaRPr lang="en-GB"/>
        </a:p>
      </dgm:t>
    </dgm:pt>
    <dgm:pt modelId="{0EFEB2A3-8F3B-4ADD-948F-90E893D79AEA}" type="sibTrans" cxnId="{2F35D44C-6133-4AC8-9CB6-AEC2115172B6}">
      <dgm:prSet/>
      <dgm:spPr/>
      <dgm:t>
        <a:bodyPr/>
        <a:lstStyle/>
        <a:p>
          <a:endParaRPr lang="en-GB"/>
        </a:p>
      </dgm:t>
    </dgm:pt>
    <dgm:pt modelId="{094F0FA4-1899-482F-A957-5FB36F6265BF}">
      <dgm:prSet phldrT="[Tekst]"/>
      <dgm:spPr/>
      <dgm:t>
        <a:bodyPr/>
        <a:lstStyle/>
        <a:p>
          <a:r>
            <a:rPr lang="pl-PL" dirty="0"/>
            <a:t>Teoria „drobnych monet”</a:t>
          </a:r>
          <a:endParaRPr lang="en-GB" dirty="0"/>
        </a:p>
      </dgm:t>
    </dgm:pt>
    <dgm:pt modelId="{55E2ED2E-4E2E-4DBD-A0A6-4CC4ADB15C6B}" type="parTrans" cxnId="{9B5DAE56-FE5C-45EC-86A8-F3DD727C6714}">
      <dgm:prSet/>
      <dgm:spPr/>
      <dgm:t>
        <a:bodyPr/>
        <a:lstStyle/>
        <a:p>
          <a:endParaRPr lang="en-GB"/>
        </a:p>
      </dgm:t>
    </dgm:pt>
    <dgm:pt modelId="{5CA5DAF7-15F1-466E-8C25-CC3F79FF6B93}" type="sibTrans" cxnId="{9B5DAE56-FE5C-45EC-86A8-F3DD727C6714}">
      <dgm:prSet/>
      <dgm:spPr/>
      <dgm:t>
        <a:bodyPr/>
        <a:lstStyle/>
        <a:p>
          <a:endParaRPr lang="en-GB"/>
        </a:p>
      </dgm:t>
    </dgm:pt>
    <dgm:pt modelId="{7D244550-3114-504E-A6AE-91915652C05F}" type="pres">
      <dgm:prSet presAssocID="{FBB8C7B4-816A-498A-8BD1-A29B316D4D65}" presName="diagram" presStyleCnt="0">
        <dgm:presLayoutVars>
          <dgm:dir/>
          <dgm:resizeHandles val="exact"/>
        </dgm:presLayoutVars>
      </dgm:prSet>
      <dgm:spPr/>
    </dgm:pt>
    <dgm:pt modelId="{F501CD70-DC85-B24F-AABF-86E5E97BDA07}" type="pres">
      <dgm:prSet presAssocID="{E3524295-2382-47C9-BCC2-C56C732DE00A}" presName="node" presStyleLbl="node1" presStyleIdx="0" presStyleCnt="2">
        <dgm:presLayoutVars>
          <dgm:bulletEnabled val="1"/>
        </dgm:presLayoutVars>
      </dgm:prSet>
      <dgm:spPr/>
    </dgm:pt>
    <dgm:pt modelId="{56632046-91A2-364C-814B-850689BB9698}" type="pres">
      <dgm:prSet presAssocID="{0EFEB2A3-8F3B-4ADD-948F-90E893D79AEA}" presName="sibTrans" presStyleCnt="0"/>
      <dgm:spPr/>
    </dgm:pt>
    <dgm:pt modelId="{EF4F0F11-58AF-D64A-815F-E5E27996E896}" type="pres">
      <dgm:prSet presAssocID="{094F0FA4-1899-482F-A957-5FB36F6265BF}" presName="node" presStyleLbl="node1" presStyleIdx="1" presStyleCnt="2">
        <dgm:presLayoutVars>
          <dgm:bulletEnabled val="1"/>
        </dgm:presLayoutVars>
      </dgm:prSet>
      <dgm:spPr/>
    </dgm:pt>
  </dgm:ptLst>
  <dgm:cxnLst>
    <dgm:cxn modelId="{CE10A408-1312-8646-B75C-C5468907FDC9}" type="presOf" srcId="{E3524295-2382-47C9-BCC2-C56C732DE00A}" destId="{F501CD70-DC85-B24F-AABF-86E5E97BDA07}" srcOrd="0" destOrd="0" presId="urn:microsoft.com/office/officeart/2005/8/layout/default"/>
    <dgm:cxn modelId="{B3B18646-8ABD-E943-A36F-8BFCA44C27D0}" type="presOf" srcId="{094F0FA4-1899-482F-A957-5FB36F6265BF}" destId="{EF4F0F11-58AF-D64A-815F-E5E27996E896}" srcOrd="0" destOrd="0" presId="urn:microsoft.com/office/officeart/2005/8/layout/default"/>
    <dgm:cxn modelId="{2F35D44C-6133-4AC8-9CB6-AEC2115172B6}" srcId="{FBB8C7B4-816A-498A-8BD1-A29B316D4D65}" destId="{E3524295-2382-47C9-BCC2-C56C732DE00A}" srcOrd="0" destOrd="0" parTransId="{7DCB6AE7-B0F0-4F7A-86C9-65666D7ABF6E}" sibTransId="{0EFEB2A3-8F3B-4ADD-948F-90E893D79AEA}"/>
    <dgm:cxn modelId="{9B5DAE56-FE5C-45EC-86A8-F3DD727C6714}" srcId="{FBB8C7B4-816A-498A-8BD1-A29B316D4D65}" destId="{094F0FA4-1899-482F-A957-5FB36F6265BF}" srcOrd="1" destOrd="0" parTransId="{55E2ED2E-4E2E-4DBD-A0A6-4CC4ADB15C6B}" sibTransId="{5CA5DAF7-15F1-466E-8C25-CC3F79FF6B93}"/>
    <dgm:cxn modelId="{D1AA4A9E-04FC-D848-893D-074DF95C6861}" type="presOf" srcId="{FBB8C7B4-816A-498A-8BD1-A29B316D4D65}" destId="{7D244550-3114-504E-A6AE-91915652C05F}" srcOrd="0" destOrd="0" presId="urn:microsoft.com/office/officeart/2005/8/layout/default"/>
    <dgm:cxn modelId="{5678F8A2-3BC3-AE4B-BD23-5C5888689094}" type="presParOf" srcId="{7D244550-3114-504E-A6AE-91915652C05F}" destId="{F501CD70-DC85-B24F-AABF-86E5E97BDA07}" srcOrd="0" destOrd="0" presId="urn:microsoft.com/office/officeart/2005/8/layout/default"/>
    <dgm:cxn modelId="{4D0A6359-6035-5044-A593-F82E3864094D}" type="presParOf" srcId="{7D244550-3114-504E-A6AE-91915652C05F}" destId="{56632046-91A2-364C-814B-850689BB9698}" srcOrd="1" destOrd="0" presId="urn:microsoft.com/office/officeart/2005/8/layout/default"/>
    <dgm:cxn modelId="{DB92DC85-CFB4-7244-A02A-492B4AAD5559}" type="presParOf" srcId="{7D244550-3114-504E-A6AE-91915652C05F}" destId="{EF4F0F11-58AF-D64A-815F-E5E27996E89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F4268F-2F97-44DF-ADC6-2D9724030993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021B22E-668B-46C6-9E3E-49CE0D3D4692}">
      <dgm:prSet phldrT="[Tekst]"/>
      <dgm:spPr/>
      <dgm:t>
        <a:bodyPr/>
        <a:lstStyle/>
        <a:p>
          <a:r>
            <a:rPr lang="pl-PL" dirty="0"/>
            <a:t>Utwór nieukończony</a:t>
          </a:r>
          <a:endParaRPr lang="en-GB" dirty="0"/>
        </a:p>
      </dgm:t>
    </dgm:pt>
    <dgm:pt modelId="{D8120009-3A29-441C-AED8-4C0EA6774BFE}" type="parTrans" cxnId="{853A7302-1190-438F-819F-D03DC86682B0}">
      <dgm:prSet/>
      <dgm:spPr/>
      <dgm:t>
        <a:bodyPr/>
        <a:lstStyle/>
        <a:p>
          <a:endParaRPr lang="en-GB"/>
        </a:p>
      </dgm:t>
    </dgm:pt>
    <dgm:pt modelId="{4C14F2E6-CDA4-4964-BE4A-E92E07BEF601}" type="sibTrans" cxnId="{853A7302-1190-438F-819F-D03DC86682B0}">
      <dgm:prSet/>
      <dgm:spPr/>
      <dgm:t>
        <a:bodyPr/>
        <a:lstStyle/>
        <a:p>
          <a:endParaRPr lang="en-GB"/>
        </a:p>
      </dgm:t>
    </dgm:pt>
    <dgm:pt modelId="{B0D5E601-E07C-4858-BDC6-F1ECC7974E44}">
      <dgm:prSet phldrT="[Tekst]"/>
      <dgm:spPr/>
      <dgm:t>
        <a:bodyPr/>
        <a:lstStyle/>
        <a:p>
          <a:r>
            <a:rPr lang="pl-PL" dirty="0"/>
            <a:t>Art. 1 ust. 3 Pr. Aut,: utwór jest przedmiotem prawa autorskiego od chwili ustalenia, choćby miał postać nieukończoną</a:t>
          </a:r>
          <a:endParaRPr lang="en-GB" dirty="0"/>
        </a:p>
      </dgm:t>
    </dgm:pt>
    <dgm:pt modelId="{8B007501-12A9-4ED1-98CB-0C18DFF9EDC1}" type="parTrans" cxnId="{B5EA330B-DAC4-4C17-BB1C-BB79716C1B60}">
      <dgm:prSet/>
      <dgm:spPr/>
      <dgm:t>
        <a:bodyPr/>
        <a:lstStyle/>
        <a:p>
          <a:endParaRPr lang="en-GB"/>
        </a:p>
      </dgm:t>
    </dgm:pt>
    <dgm:pt modelId="{0DD532E5-70AF-4334-A509-9B3340A838E9}" type="sibTrans" cxnId="{B5EA330B-DAC4-4C17-BB1C-BB79716C1B60}">
      <dgm:prSet/>
      <dgm:spPr/>
      <dgm:t>
        <a:bodyPr/>
        <a:lstStyle/>
        <a:p>
          <a:endParaRPr lang="en-GB"/>
        </a:p>
      </dgm:t>
    </dgm:pt>
    <dgm:pt modelId="{85FB5373-155F-40AB-9C3D-3A671C835D85}">
      <dgm:prSet phldrT="[Tekst]"/>
      <dgm:spPr/>
      <dgm:t>
        <a:bodyPr/>
        <a:lstStyle/>
        <a:p>
          <a:r>
            <a:rPr lang="pl-PL" dirty="0"/>
            <a:t>Część utworu już ukończonego</a:t>
          </a:r>
          <a:endParaRPr lang="en-GB" dirty="0"/>
        </a:p>
      </dgm:t>
    </dgm:pt>
    <dgm:pt modelId="{255327B6-F66F-4A30-AFDA-99E8CE4DE840}" type="parTrans" cxnId="{9A58E147-3ED3-499A-BC13-BEDFE0741D46}">
      <dgm:prSet/>
      <dgm:spPr/>
      <dgm:t>
        <a:bodyPr/>
        <a:lstStyle/>
        <a:p>
          <a:endParaRPr lang="en-GB"/>
        </a:p>
      </dgm:t>
    </dgm:pt>
    <dgm:pt modelId="{963358BB-6529-4B2E-A0ED-6C2AB982B995}" type="sibTrans" cxnId="{9A58E147-3ED3-499A-BC13-BEDFE0741D46}">
      <dgm:prSet/>
      <dgm:spPr/>
      <dgm:t>
        <a:bodyPr/>
        <a:lstStyle/>
        <a:p>
          <a:endParaRPr lang="en-GB"/>
        </a:p>
      </dgm:t>
    </dgm:pt>
    <dgm:pt modelId="{AA405A01-E8C9-4FC5-AF55-5DABA09B8A52}">
      <dgm:prSet phldrT="[Tekst]"/>
      <dgm:spPr/>
      <dgm:t>
        <a:bodyPr/>
        <a:lstStyle/>
        <a:p>
          <a:r>
            <a:rPr lang="pl-PL" dirty="0"/>
            <a:t>Ochrona składników utworu</a:t>
          </a:r>
          <a:endParaRPr lang="en-GB" dirty="0"/>
        </a:p>
      </dgm:t>
    </dgm:pt>
    <dgm:pt modelId="{98A9EE8C-29A0-4E17-AEE8-D0B596817F19}" type="parTrans" cxnId="{C4E9BCA0-651C-402B-ACB3-6E2FA9335D4C}">
      <dgm:prSet/>
      <dgm:spPr/>
      <dgm:t>
        <a:bodyPr/>
        <a:lstStyle/>
        <a:p>
          <a:endParaRPr lang="en-GB"/>
        </a:p>
      </dgm:t>
    </dgm:pt>
    <dgm:pt modelId="{55046664-D006-43CC-8CA8-6C57FCB795FE}" type="sibTrans" cxnId="{C4E9BCA0-651C-402B-ACB3-6E2FA9335D4C}">
      <dgm:prSet/>
      <dgm:spPr/>
      <dgm:t>
        <a:bodyPr/>
        <a:lstStyle/>
        <a:p>
          <a:endParaRPr lang="en-GB"/>
        </a:p>
      </dgm:t>
    </dgm:pt>
    <dgm:pt modelId="{CC66FE13-192B-469E-8DDB-C792C4564804}">
      <dgm:prSet phldrT="[Tekst]"/>
      <dgm:spPr/>
      <dgm:t>
        <a:bodyPr/>
        <a:lstStyle/>
        <a:p>
          <a:r>
            <a:rPr lang="pl-PL" dirty="0"/>
            <a:t>Elementy wolne (np. pomysł, koncepcja, problem badawczy, hipoteza, ustalenia faktów, fabuła, powszechnie wykorzystywane elementy dzieł architektonicznych, układy rytmiczne w utworach muzycznych)</a:t>
          </a:r>
          <a:endParaRPr lang="en-GB" dirty="0"/>
        </a:p>
      </dgm:t>
    </dgm:pt>
    <dgm:pt modelId="{46EA5032-9C82-43AB-B9F5-7DAAB48F2968}" type="parTrans" cxnId="{0071E5D6-7449-433F-8DA8-22D1BFC5C468}">
      <dgm:prSet/>
      <dgm:spPr/>
      <dgm:t>
        <a:bodyPr/>
        <a:lstStyle/>
        <a:p>
          <a:endParaRPr lang="en-GB"/>
        </a:p>
      </dgm:t>
    </dgm:pt>
    <dgm:pt modelId="{FDD8CE46-7880-4628-AA08-FDF587CF590E}" type="sibTrans" cxnId="{0071E5D6-7449-433F-8DA8-22D1BFC5C468}">
      <dgm:prSet/>
      <dgm:spPr/>
      <dgm:t>
        <a:bodyPr/>
        <a:lstStyle/>
        <a:p>
          <a:endParaRPr lang="en-GB"/>
        </a:p>
      </dgm:t>
    </dgm:pt>
    <dgm:pt modelId="{16AC1DCD-6774-4B95-AB9E-082A1074A31C}">
      <dgm:prSet phldrT="[Tekst]"/>
      <dgm:spPr/>
      <dgm:t>
        <a:bodyPr/>
        <a:lstStyle/>
        <a:p>
          <a:r>
            <a:rPr lang="pl-PL" dirty="0"/>
            <a:t>Elementy chronione</a:t>
          </a:r>
          <a:endParaRPr lang="en-GB" dirty="0"/>
        </a:p>
      </dgm:t>
    </dgm:pt>
    <dgm:pt modelId="{52BB67A7-ED7C-43FF-8218-095733AD94CD}" type="parTrans" cxnId="{32AD9461-66F4-4598-98D1-842B157EC563}">
      <dgm:prSet/>
      <dgm:spPr/>
      <dgm:t>
        <a:bodyPr/>
        <a:lstStyle/>
        <a:p>
          <a:endParaRPr lang="en-GB"/>
        </a:p>
      </dgm:t>
    </dgm:pt>
    <dgm:pt modelId="{88377ECD-4F0C-4D78-BFDD-1042CB435D9F}" type="sibTrans" cxnId="{32AD9461-66F4-4598-98D1-842B157EC563}">
      <dgm:prSet/>
      <dgm:spPr/>
      <dgm:t>
        <a:bodyPr/>
        <a:lstStyle/>
        <a:p>
          <a:endParaRPr lang="en-GB"/>
        </a:p>
      </dgm:t>
    </dgm:pt>
    <dgm:pt modelId="{19864881-C570-4FDF-853E-9DEEAC40674F}" type="pres">
      <dgm:prSet presAssocID="{83F4268F-2F97-44DF-ADC6-2D9724030993}" presName="linear" presStyleCnt="0">
        <dgm:presLayoutVars>
          <dgm:dir/>
          <dgm:resizeHandles val="exact"/>
        </dgm:presLayoutVars>
      </dgm:prSet>
      <dgm:spPr/>
    </dgm:pt>
    <dgm:pt modelId="{D47F9B8B-CF74-47BF-92E9-6BC00ABF19E7}" type="pres">
      <dgm:prSet presAssocID="{5021B22E-668B-46C6-9E3E-49CE0D3D4692}" presName="comp" presStyleCnt="0"/>
      <dgm:spPr/>
    </dgm:pt>
    <dgm:pt modelId="{F976686F-E137-4641-9308-E032E6574438}" type="pres">
      <dgm:prSet presAssocID="{5021B22E-668B-46C6-9E3E-49CE0D3D4692}" presName="box" presStyleLbl="node1" presStyleIdx="0" presStyleCnt="3"/>
      <dgm:spPr/>
    </dgm:pt>
    <dgm:pt modelId="{43EAABBB-C122-41A5-8D2C-421653A50C50}" type="pres">
      <dgm:prSet presAssocID="{5021B22E-668B-46C6-9E3E-49CE0D3D4692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66BC8780-40C6-4F43-9196-CF48696AB5B8}" type="pres">
      <dgm:prSet presAssocID="{5021B22E-668B-46C6-9E3E-49CE0D3D4692}" presName="text" presStyleLbl="node1" presStyleIdx="0" presStyleCnt="3">
        <dgm:presLayoutVars>
          <dgm:bulletEnabled val="1"/>
        </dgm:presLayoutVars>
      </dgm:prSet>
      <dgm:spPr/>
    </dgm:pt>
    <dgm:pt modelId="{DEBAAA86-3DB2-46EE-80D0-DC3D1B164F95}" type="pres">
      <dgm:prSet presAssocID="{4C14F2E6-CDA4-4964-BE4A-E92E07BEF601}" presName="spacer" presStyleCnt="0"/>
      <dgm:spPr/>
    </dgm:pt>
    <dgm:pt modelId="{AEE84300-1634-4CEC-A631-456524C4F10E}" type="pres">
      <dgm:prSet presAssocID="{85FB5373-155F-40AB-9C3D-3A671C835D85}" presName="comp" presStyleCnt="0"/>
      <dgm:spPr/>
    </dgm:pt>
    <dgm:pt modelId="{AB4DA390-2D13-4A9A-93F7-F9638EA39BBB}" type="pres">
      <dgm:prSet presAssocID="{85FB5373-155F-40AB-9C3D-3A671C835D85}" presName="box" presStyleLbl="node1" presStyleIdx="1" presStyleCnt="3" custLinFactNeighborX="-4193" custLinFactNeighborY="778"/>
      <dgm:spPr/>
    </dgm:pt>
    <dgm:pt modelId="{67D042C7-0320-4414-8125-095AF730F8D5}" type="pres">
      <dgm:prSet presAssocID="{85FB5373-155F-40AB-9C3D-3A671C835D85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C08C571D-9108-47C5-9B2A-CA7EEFA9825A}" type="pres">
      <dgm:prSet presAssocID="{85FB5373-155F-40AB-9C3D-3A671C835D85}" presName="text" presStyleLbl="node1" presStyleIdx="1" presStyleCnt="3">
        <dgm:presLayoutVars>
          <dgm:bulletEnabled val="1"/>
        </dgm:presLayoutVars>
      </dgm:prSet>
      <dgm:spPr/>
    </dgm:pt>
    <dgm:pt modelId="{CA1B4095-6384-4CE3-A0B3-9426253A8B82}" type="pres">
      <dgm:prSet presAssocID="{963358BB-6529-4B2E-A0ED-6C2AB982B995}" presName="spacer" presStyleCnt="0"/>
      <dgm:spPr/>
    </dgm:pt>
    <dgm:pt modelId="{3FF1EF59-8A08-46A2-BAC5-4166268F6F7A}" type="pres">
      <dgm:prSet presAssocID="{AA405A01-E8C9-4FC5-AF55-5DABA09B8A52}" presName="comp" presStyleCnt="0"/>
      <dgm:spPr/>
    </dgm:pt>
    <dgm:pt modelId="{512FAAF0-41A8-4FBE-BBFF-959B6757038F}" type="pres">
      <dgm:prSet presAssocID="{AA405A01-E8C9-4FC5-AF55-5DABA09B8A52}" presName="box" presStyleLbl="node1" presStyleIdx="2" presStyleCnt="3"/>
      <dgm:spPr/>
    </dgm:pt>
    <dgm:pt modelId="{7835696D-EE90-4B31-9282-A16B96F60037}" type="pres">
      <dgm:prSet presAssocID="{AA405A01-E8C9-4FC5-AF55-5DABA09B8A52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1C492A64-47FA-42F1-A93D-822C9543E311}" type="pres">
      <dgm:prSet presAssocID="{AA405A01-E8C9-4FC5-AF55-5DABA09B8A52}" presName="text" presStyleLbl="node1" presStyleIdx="2" presStyleCnt="3">
        <dgm:presLayoutVars>
          <dgm:bulletEnabled val="1"/>
        </dgm:presLayoutVars>
      </dgm:prSet>
      <dgm:spPr/>
    </dgm:pt>
  </dgm:ptLst>
  <dgm:cxnLst>
    <dgm:cxn modelId="{853A7302-1190-438F-819F-D03DC86682B0}" srcId="{83F4268F-2F97-44DF-ADC6-2D9724030993}" destId="{5021B22E-668B-46C6-9E3E-49CE0D3D4692}" srcOrd="0" destOrd="0" parTransId="{D8120009-3A29-441C-AED8-4C0EA6774BFE}" sibTransId="{4C14F2E6-CDA4-4964-BE4A-E92E07BEF601}"/>
    <dgm:cxn modelId="{10888B05-1ABE-4DB2-B97D-F579900D31DE}" type="presOf" srcId="{B0D5E601-E07C-4858-BDC6-F1ECC7974E44}" destId="{66BC8780-40C6-4F43-9196-CF48696AB5B8}" srcOrd="1" destOrd="1" presId="urn:microsoft.com/office/officeart/2005/8/layout/vList4"/>
    <dgm:cxn modelId="{C5FA9006-D79E-497D-9C25-D015C0953C34}" type="presOf" srcId="{B0D5E601-E07C-4858-BDC6-F1ECC7974E44}" destId="{F976686F-E137-4641-9308-E032E6574438}" srcOrd="0" destOrd="1" presId="urn:microsoft.com/office/officeart/2005/8/layout/vList4"/>
    <dgm:cxn modelId="{B5EA330B-DAC4-4C17-BB1C-BB79716C1B60}" srcId="{5021B22E-668B-46C6-9E3E-49CE0D3D4692}" destId="{B0D5E601-E07C-4858-BDC6-F1ECC7974E44}" srcOrd="0" destOrd="0" parTransId="{8B007501-12A9-4ED1-98CB-0C18DFF9EDC1}" sibTransId="{0DD532E5-70AF-4334-A509-9B3340A838E9}"/>
    <dgm:cxn modelId="{2F9F3D1C-A0BD-4C1A-817F-A31B4FC847D0}" type="presOf" srcId="{85FB5373-155F-40AB-9C3D-3A671C835D85}" destId="{AB4DA390-2D13-4A9A-93F7-F9638EA39BBB}" srcOrd="0" destOrd="0" presId="urn:microsoft.com/office/officeart/2005/8/layout/vList4"/>
    <dgm:cxn modelId="{53175928-FA73-4867-ABC4-9352ECDED767}" type="presOf" srcId="{AA405A01-E8C9-4FC5-AF55-5DABA09B8A52}" destId="{1C492A64-47FA-42F1-A93D-822C9543E311}" srcOrd="1" destOrd="0" presId="urn:microsoft.com/office/officeart/2005/8/layout/vList4"/>
    <dgm:cxn modelId="{1006C634-C570-4AEF-AED5-F825232AEE38}" type="presOf" srcId="{85FB5373-155F-40AB-9C3D-3A671C835D85}" destId="{C08C571D-9108-47C5-9B2A-CA7EEFA9825A}" srcOrd="1" destOrd="0" presId="urn:microsoft.com/office/officeart/2005/8/layout/vList4"/>
    <dgm:cxn modelId="{D614733A-7708-40B4-89B0-66390973F44B}" type="presOf" srcId="{CC66FE13-192B-469E-8DDB-C792C4564804}" destId="{1C492A64-47FA-42F1-A93D-822C9543E311}" srcOrd="1" destOrd="1" presId="urn:microsoft.com/office/officeart/2005/8/layout/vList4"/>
    <dgm:cxn modelId="{0B084D41-D5B1-4248-B4C2-9F36D507C1A9}" type="presOf" srcId="{83F4268F-2F97-44DF-ADC6-2D9724030993}" destId="{19864881-C570-4FDF-853E-9DEEAC40674F}" srcOrd="0" destOrd="0" presId="urn:microsoft.com/office/officeart/2005/8/layout/vList4"/>
    <dgm:cxn modelId="{9A58E147-3ED3-499A-BC13-BEDFE0741D46}" srcId="{83F4268F-2F97-44DF-ADC6-2D9724030993}" destId="{85FB5373-155F-40AB-9C3D-3A671C835D85}" srcOrd="1" destOrd="0" parTransId="{255327B6-F66F-4A30-AFDA-99E8CE4DE840}" sibTransId="{963358BB-6529-4B2E-A0ED-6C2AB982B995}"/>
    <dgm:cxn modelId="{FBF43E4E-D9A0-4BB3-AD39-FEB06605C62C}" type="presOf" srcId="{5021B22E-668B-46C6-9E3E-49CE0D3D4692}" destId="{F976686F-E137-4641-9308-E032E6574438}" srcOrd="0" destOrd="0" presId="urn:microsoft.com/office/officeart/2005/8/layout/vList4"/>
    <dgm:cxn modelId="{32AD9461-66F4-4598-98D1-842B157EC563}" srcId="{AA405A01-E8C9-4FC5-AF55-5DABA09B8A52}" destId="{16AC1DCD-6774-4B95-AB9E-082A1074A31C}" srcOrd="1" destOrd="0" parTransId="{52BB67A7-ED7C-43FF-8218-095733AD94CD}" sibTransId="{88377ECD-4F0C-4D78-BFDD-1042CB435D9F}"/>
    <dgm:cxn modelId="{C305A66E-564D-4E55-9E38-E689446C8174}" type="presOf" srcId="{5021B22E-668B-46C6-9E3E-49CE0D3D4692}" destId="{66BC8780-40C6-4F43-9196-CF48696AB5B8}" srcOrd="1" destOrd="0" presId="urn:microsoft.com/office/officeart/2005/8/layout/vList4"/>
    <dgm:cxn modelId="{BA570F8E-D246-4F64-B103-0A0B03B4E206}" type="presOf" srcId="{16AC1DCD-6774-4B95-AB9E-082A1074A31C}" destId="{512FAAF0-41A8-4FBE-BBFF-959B6757038F}" srcOrd="0" destOrd="2" presId="urn:microsoft.com/office/officeart/2005/8/layout/vList4"/>
    <dgm:cxn modelId="{696AE091-C12E-46E6-828C-0A170F5882FD}" type="presOf" srcId="{AA405A01-E8C9-4FC5-AF55-5DABA09B8A52}" destId="{512FAAF0-41A8-4FBE-BBFF-959B6757038F}" srcOrd="0" destOrd="0" presId="urn:microsoft.com/office/officeart/2005/8/layout/vList4"/>
    <dgm:cxn modelId="{C4E9BCA0-651C-402B-ACB3-6E2FA9335D4C}" srcId="{83F4268F-2F97-44DF-ADC6-2D9724030993}" destId="{AA405A01-E8C9-4FC5-AF55-5DABA09B8A52}" srcOrd="2" destOrd="0" parTransId="{98A9EE8C-29A0-4E17-AEE8-D0B596817F19}" sibTransId="{55046664-D006-43CC-8CA8-6C57FCB795FE}"/>
    <dgm:cxn modelId="{0071E5D6-7449-433F-8DA8-22D1BFC5C468}" srcId="{AA405A01-E8C9-4FC5-AF55-5DABA09B8A52}" destId="{CC66FE13-192B-469E-8DDB-C792C4564804}" srcOrd="0" destOrd="0" parTransId="{46EA5032-9C82-43AB-B9F5-7DAAB48F2968}" sibTransId="{FDD8CE46-7880-4628-AA08-FDF587CF590E}"/>
    <dgm:cxn modelId="{EA4449DC-3569-4A06-92A0-67273BEBAF78}" type="presOf" srcId="{16AC1DCD-6774-4B95-AB9E-082A1074A31C}" destId="{1C492A64-47FA-42F1-A93D-822C9543E311}" srcOrd="1" destOrd="2" presId="urn:microsoft.com/office/officeart/2005/8/layout/vList4"/>
    <dgm:cxn modelId="{A18943FF-4C39-4E5F-A62D-12A4F57E48E3}" type="presOf" srcId="{CC66FE13-192B-469E-8DDB-C792C4564804}" destId="{512FAAF0-41A8-4FBE-BBFF-959B6757038F}" srcOrd="0" destOrd="1" presId="urn:microsoft.com/office/officeart/2005/8/layout/vList4"/>
    <dgm:cxn modelId="{2138F551-2FB4-4846-98ED-7F8BA7390C56}" type="presParOf" srcId="{19864881-C570-4FDF-853E-9DEEAC40674F}" destId="{D47F9B8B-CF74-47BF-92E9-6BC00ABF19E7}" srcOrd="0" destOrd="0" presId="urn:microsoft.com/office/officeart/2005/8/layout/vList4"/>
    <dgm:cxn modelId="{3343F379-8259-4ABC-A6ED-FD05A6E70279}" type="presParOf" srcId="{D47F9B8B-CF74-47BF-92E9-6BC00ABF19E7}" destId="{F976686F-E137-4641-9308-E032E6574438}" srcOrd="0" destOrd="0" presId="urn:microsoft.com/office/officeart/2005/8/layout/vList4"/>
    <dgm:cxn modelId="{91F8E14F-A868-4677-8D1A-DCAA089EB57D}" type="presParOf" srcId="{D47F9B8B-CF74-47BF-92E9-6BC00ABF19E7}" destId="{43EAABBB-C122-41A5-8D2C-421653A50C50}" srcOrd="1" destOrd="0" presId="urn:microsoft.com/office/officeart/2005/8/layout/vList4"/>
    <dgm:cxn modelId="{12BCEC23-5DCE-45D2-BBCC-6F667BAA8061}" type="presParOf" srcId="{D47F9B8B-CF74-47BF-92E9-6BC00ABF19E7}" destId="{66BC8780-40C6-4F43-9196-CF48696AB5B8}" srcOrd="2" destOrd="0" presId="urn:microsoft.com/office/officeart/2005/8/layout/vList4"/>
    <dgm:cxn modelId="{73D31CED-7BD1-4BE1-BE41-E8130DA2E772}" type="presParOf" srcId="{19864881-C570-4FDF-853E-9DEEAC40674F}" destId="{DEBAAA86-3DB2-46EE-80D0-DC3D1B164F95}" srcOrd="1" destOrd="0" presId="urn:microsoft.com/office/officeart/2005/8/layout/vList4"/>
    <dgm:cxn modelId="{22EC70F1-B858-475E-85D4-B9257FCD3CB7}" type="presParOf" srcId="{19864881-C570-4FDF-853E-9DEEAC40674F}" destId="{AEE84300-1634-4CEC-A631-456524C4F10E}" srcOrd="2" destOrd="0" presId="urn:microsoft.com/office/officeart/2005/8/layout/vList4"/>
    <dgm:cxn modelId="{C583091E-0AAF-42C4-BC95-E875EB431CD5}" type="presParOf" srcId="{AEE84300-1634-4CEC-A631-456524C4F10E}" destId="{AB4DA390-2D13-4A9A-93F7-F9638EA39BBB}" srcOrd="0" destOrd="0" presId="urn:microsoft.com/office/officeart/2005/8/layout/vList4"/>
    <dgm:cxn modelId="{DF133976-EC0B-405F-8702-BA1B75B79EB8}" type="presParOf" srcId="{AEE84300-1634-4CEC-A631-456524C4F10E}" destId="{67D042C7-0320-4414-8125-095AF730F8D5}" srcOrd="1" destOrd="0" presId="urn:microsoft.com/office/officeart/2005/8/layout/vList4"/>
    <dgm:cxn modelId="{E9421CBB-2413-4E3E-89AE-09AC036F11F0}" type="presParOf" srcId="{AEE84300-1634-4CEC-A631-456524C4F10E}" destId="{C08C571D-9108-47C5-9B2A-CA7EEFA9825A}" srcOrd="2" destOrd="0" presId="urn:microsoft.com/office/officeart/2005/8/layout/vList4"/>
    <dgm:cxn modelId="{DA12CBFB-2A15-4472-8625-83C2D5D620AB}" type="presParOf" srcId="{19864881-C570-4FDF-853E-9DEEAC40674F}" destId="{CA1B4095-6384-4CE3-A0B3-9426253A8B82}" srcOrd="3" destOrd="0" presId="urn:microsoft.com/office/officeart/2005/8/layout/vList4"/>
    <dgm:cxn modelId="{721D911F-9326-4AA5-AB60-52C12C3DC904}" type="presParOf" srcId="{19864881-C570-4FDF-853E-9DEEAC40674F}" destId="{3FF1EF59-8A08-46A2-BAC5-4166268F6F7A}" srcOrd="4" destOrd="0" presId="urn:microsoft.com/office/officeart/2005/8/layout/vList4"/>
    <dgm:cxn modelId="{F08935A4-6725-4039-B461-A5E9C7B04B4A}" type="presParOf" srcId="{3FF1EF59-8A08-46A2-BAC5-4166268F6F7A}" destId="{512FAAF0-41A8-4FBE-BBFF-959B6757038F}" srcOrd="0" destOrd="0" presId="urn:microsoft.com/office/officeart/2005/8/layout/vList4"/>
    <dgm:cxn modelId="{629659E1-A232-4F05-B2AB-420253C93662}" type="presParOf" srcId="{3FF1EF59-8A08-46A2-BAC5-4166268F6F7A}" destId="{7835696D-EE90-4B31-9282-A16B96F60037}" srcOrd="1" destOrd="0" presId="urn:microsoft.com/office/officeart/2005/8/layout/vList4"/>
    <dgm:cxn modelId="{4624C4AE-BF64-4A2C-B9F0-1BD610EE5A72}" type="presParOf" srcId="{3FF1EF59-8A08-46A2-BAC5-4166268F6F7A}" destId="{1C492A64-47FA-42F1-A93D-822C9543E31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F704D3-255D-4BF7-ADDC-FCF5F91D95B1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732F909D-7F27-4FD3-B989-EC71243E1F59}">
      <dgm:prSet phldrT="[Tekst]"/>
      <dgm:spPr/>
      <dgm:t>
        <a:bodyPr/>
        <a:lstStyle/>
        <a:p>
          <a:r>
            <a:rPr lang="pl-PL" dirty="0"/>
            <a:t>akty normatywne lub ich urzędowe projekty;</a:t>
          </a:r>
          <a:endParaRPr lang="en-GB" dirty="0"/>
        </a:p>
      </dgm:t>
    </dgm:pt>
    <dgm:pt modelId="{AEC35B0D-C9D0-4D89-9830-A5AE2BACF736}" type="parTrans" cxnId="{1C85DB7A-C413-4457-9A0E-46AA9EE4CE47}">
      <dgm:prSet/>
      <dgm:spPr/>
      <dgm:t>
        <a:bodyPr/>
        <a:lstStyle/>
        <a:p>
          <a:endParaRPr lang="en-GB"/>
        </a:p>
      </dgm:t>
    </dgm:pt>
    <dgm:pt modelId="{540E59A1-CE4B-4DCC-9221-382B139F48C7}" type="sibTrans" cxnId="{1C85DB7A-C413-4457-9A0E-46AA9EE4CE47}">
      <dgm:prSet/>
      <dgm:spPr/>
      <dgm:t>
        <a:bodyPr/>
        <a:lstStyle/>
        <a:p>
          <a:endParaRPr lang="en-GB"/>
        </a:p>
      </dgm:t>
    </dgm:pt>
    <dgm:pt modelId="{8DC757B3-92D6-4DA7-9DB6-1B8B2C2794E2}">
      <dgm:prSet phldrT="[Tekst]"/>
      <dgm:spPr/>
      <dgm:t>
        <a:bodyPr/>
        <a:lstStyle/>
        <a:p>
          <a:r>
            <a:rPr lang="pl-PL" dirty="0"/>
            <a:t>urzędowe dokumenty, materiały, znaki i symbole;</a:t>
          </a:r>
          <a:endParaRPr lang="en-GB" dirty="0"/>
        </a:p>
      </dgm:t>
    </dgm:pt>
    <dgm:pt modelId="{5C4F50A0-73C0-496A-AAF2-B11C6E405E48}" type="parTrans" cxnId="{E1243B92-1929-4514-A8A8-35E7776009D2}">
      <dgm:prSet/>
      <dgm:spPr/>
      <dgm:t>
        <a:bodyPr/>
        <a:lstStyle/>
        <a:p>
          <a:endParaRPr lang="en-GB"/>
        </a:p>
      </dgm:t>
    </dgm:pt>
    <dgm:pt modelId="{D0FC4F4C-41C0-433A-82ED-46FE1A417D36}" type="sibTrans" cxnId="{E1243B92-1929-4514-A8A8-35E7776009D2}">
      <dgm:prSet/>
      <dgm:spPr/>
      <dgm:t>
        <a:bodyPr/>
        <a:lstStyle/>
        <a:p>
          <a:endParaRPr lang="en-GB"/>
        </a:p>
      </dgm:t>
    </dgm:pt>
    <dgm:pt modelId="{1F4B0512-64EB-4389-94B2-CF16A9243A04}">
      <dgm:prSet phldrT="[Tekst]"/>
      <dgm:spPr/>
      <dgm:t>
        <a:bodyPr/>
        <a:lstStyle/>
        <a:p>
          <a:r>
            <a:rPr lang="pl-PL" dirty="0"/>
            <a:t>opublikowane opisy patentowe lub ochronne;</a:t>
          </a:r>
          <a:endParaRPr lang="en-GB" dirty="0"/>
        </a:p>
      </dgm:t>
    </dgm:pt>
    <dgm:pt modelId="{C206764D-993F-484F-A3B7-D34C6AD3C49B}" type="parTrans" cxnId="{8C538694-C19A-4E26-8529-844A37919CDA}">
      <dgm:prSet/>
      <dgm:spPr/>
      <dgm:t>
        <a:bodyPr/>
        <a:lstStyle/>
        <a:p>
          <a:endParaRPr lang="en-GB"/>
        </a:p>
      </dgm:t>
    </dgm:pt>
    <dgm:pt modelId="{319E97A5-70AC-4D6F-BD6D-F12556493679}" type="sibTrans" cxnId="{8C538694-C19A-4E26-8529-844A37919CDA}">
      <dgm:prSet/>
      <dgm:spPr/>
      <dgm:t>
        <a:bodyPr/>
        <a:lstStyle/>
        <a:p>
          <a:endParaRPr lang="en-GB"/>
        </a:p>
      </dgm:t>
    </dgm:pt>
    <dgm:pt modelId="{1593B9F6-91DF-4E4A-B87A-8B46FF8F4323}">
      <dgm:prSet/>
      <dgm:spPr/>
      <dgm:t>
        <a:bodyPr/>
        <a:lstStyle/>
        <a:p>
          <a:r>
            <a:rPr lang="pl-PL"/>
            <a:t>proste informacje prasowe.</a:t>
          </a:r>
        </a:p>
      </dgm:t>
    </dgm:pt>
    <dgm:pt modelId="{6B000694-9572-4A78-BE15-4AF0CEF09D49}" type="parTrans" cxnId="{8371958B-AFDC-4A2E-8A5F-41BD4827067C}">
      <dgm:prSet/>
      <dgm:spPr/>
      <dgm:t>
        <a:bodyPr/>
        <a:lstStyle/>
        <a:p>
          <a:endParaRPr lang="en-GB"/>
        </a:p>
      </dgm:t>
    </dgm:pt>
    <dgm:pt modelId="{EFFFB010-C676-4D02-8B1C-6224C95FA2E6}" type="sibTrans" cxnId="{8371958B-AFDC-4A2E-8A5F-41BD4827067C}">
      <dgm:prSet/>
      <dgm:spPr/>
      <dgm:t>
        <a:bodyPr/>
        <a:lstStyle/>
        <a:p>
          <a:endParaRPr lang="en-GB"/>
        </a:p>
      </dgm:t>
    </dgm:pt>
    <dgm:pt modelId="{6EB6CD7C-0BE5-417A-98D8-CD1B3E6C2BEB}" type="pres">
      <dgm:prSet presAssocID="{90F704D3-255D-4BF7-ADDC-FCF5F91D95B1}" presName="linearFlow" presStyleCnt="0">
        <dgm:presLayoutVars>
          <dgm:dir/>
          <dgm:resizeHandles val="exact"/>
        </dgm:presLayoutVars>
      </dgm:prSet>
      <dgm:spPr/>
    </dgm:pt>
    <dgm:pt modelId="{11012579-055E-4859-9308-734C0E776FBD}" type="pres">
      <dgm:prSet presAssocID="{732F909D-7F27-4FD3-B989-EC71243E1F59}" presName="composite" presStyleCnt="0"/>
      <dgm:spPr/>
    </dgm:pt>
    <dgm:pt modelId="{28BE1499-1EBC-4791-AECA-F76285003D42}" type="pres">
      <dgm:prSet presAssocID="{732F909D-7F27-4FD3-B989-EC71243E1F59}" presName="imgShp" presStyleLbl="fgImgPlace1" presStyleIdx="0" presStyleCnt="4" custLinFactNeighborX="-3859" custLinFactNeighborY="697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C34652FE-01A2-4647-AFA1-83AEE974DF0E}" type="pres">
      <dgm:prSet presAssocID="{732F909D-7F27-4FD3-B989-EC71243E1F59}" presName="txShp" presStyleLbl="node1" presStyleIdx="0" presStyleCnt="4">
        <dgm:presLayoutVars>
          <dgm:bulletEnabled val="1"/>
        </dgm:presLayoutVars>
      </dgm:prSet>
      <dgm:spPr/>
    </dgm:pt>
    <dgm:pt modelId="{CBE83CB4-5317-4766-AE7C-B78C061FC4A3}" type="pres">
      <dgm:prSet presAssocID="{540E59A1-CE4B-4DCC-9221-382B139F48C7}" presName="spacing" presStyleCnt="0"/>
      <dgm:spPr/>
    </dgm:pt>
    <dgm:pt modelId="{9AE972CD-F52C-4600-9F60-3DA250B882F7}" type="pres">
      <dgm:prSet presAssocID="{8DC757B3-92D6-4DA7-9DB6-1B8B2C2794E2}" presName="composite" presStyleCnt="0"/>
      <dgm:spPr/>
    </dgm:pt>
    <dgm:pt modelId="{E7D891D7-8258-4EC3-997D-948D7E9525F4}" type="pres">
      <dgm:prSet presAssocID="{8DC757B3-92D6-4DA7-9DB6-1B8B2C2794E2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6975BB50-DF81-4636-8011-90707269D106}" type="pres">
      <dgm:prSet presAssocID="{8DC757B3-92D6-4DA7-9DB6-1B8B2C2794E2}" presName="txShp" presStyleLbl="node1" presStyleIdx="1" presStyleCnt="4">
        <dgm:presLayoutVars>
          <dgm:bulletEnabled val="1"/>
        </dgm:presLayoutVars>
      </dgm:prSet>
      <dgm:spPr/>
    </dgm:pt>
    <dgm:pt modelId="{4438A24D-0771-49B8-A529-C49C2E097941}" type="pres">
      <dgm:prSet presAssocID="{D0FC4F4C-41C0-433A-82ED-46FE1A417D36}" presName="spacing" presStyleCnt="0"/>
      <dgm:spPr/>
    </dgm:pt>
    <dgm:pt modelId="{D1573003-7EEB-4C95-AAD0-033DAE6A21B8}" type="pres">
      <dgm:prSet presAssocID="{1F4B0512-64EB-4389-94B2-CF16A9243A04}" presName="composite" presStyleCnt="0"/>
      <dgm:spPr/>
    </dgm:pt>
    <dgm:pt modelId="{2B0C3FE5-10D5-4A30-BBCC-7D71BC439A66}" type="pres">
      <dgm:prSet presAssocID="{1F4B0512-64EB-4389-94B2-CF16A9243A04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817FBAA3-E778-483D-982F-DCD9E23850C2}" type="pres">
      <dgm:prSet presAssocID="{1F4B0512-64EB-4389-94B2-CF16A9243A04}" presName="txShp" presStyleLbl="node1" presStyleIdx="2" presStyleCnt="4">
        <dgm:presLayoutVars>
          <dgm:bulletEnabled val="1"/>
        </dgm:presLayoutVars>
      </dgm:prSet>
      <dgm:spPr/>
    </dgm:pt>
    <dgm:pt modelId="{47971986-29C1-4ABD-8601-9349E52603C5}" type="pres">
      <dgm:prSet presAssocID="{319E97A5-70AC-4D6F-BD6D-F12556493679}" presName="spacing" presStyleCnt="0"/>
      <dgm:spPr/>
    </dgm:pt>
    <dgm:pt modelId="{96E10444-4046-4147-A188-5B70FA508AD1}" type="pres">
      <dgm:prSet presAssocID="{1593B9F6-91DF-4E4A-B87A-8B46FF8F4323}" presName="composite" presStyleCnt="0"/>
      <dgm:spPr/>
    </dgm:pt>
    <dgm:pt modelId="{B17FB34F-4585-4998-BC07-2D5E3D19499A}" type="pres">
      <dgm:prSet presAssocID="{1593B9F6-91DF-4E4A-B87A-8B46FF8F4323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82CFE6DF-C168-4B13-8DB6-A068FF4DDAAE}" type="pres">
      <dgm:prSet presAssocID="{1593B9F6-91DF-4E4A-B87A-8B46FF8F4323}" presName="txShp" presStyleLbl="node1" presStyleIdx="3" presStyleCnt="4">
        <dgm:presLayoutVars>
          <dgm:bulletEnabled val="1"/>
        </dgm:presLayoutVars>
      </dgm:prSet>
      <dgm:spPr/>
    </dgm:pt>
  </dgm:ptLst>
  <dgm:cxnLst>
    <dgm:cxn modelId="{61170805-76D1-4CF0-9606-377BFF6EBD0E}" type="presOf" srcId="{8DC757B3-92D6-4DA7-9DB6-1B8B2C2794E2}" destId="{6975BB50-DF81-4636-8011-90707269D106}" srcOrd="0" destOrd="0" presId="urn:microsoft.com/office/officeart/2005/8/layout/vList3"/>
    <dgm:cxn modelId="{81D1F715-77F5-4915-8A2B-4984CEA63BE6}" type="presOf" srcId="{1F4B0512-64EB-4389-94B2-CF16A9243A04}" destId="{817FBAA3-E778-483D-982F-DCD9E23850C2}" srcOrd="0" destOrd="0" presId="urn:microsoft.com/office/officeart/2005/8/layout/vList3"/>
    <dgm:cxn modelId="{7CF87B24-3FD5-491E-9F48-A4E0753AD554}" type="presOf" srcId="{90F704D3-255D-4BF7-ADDC-FCF5F91D95B1}" destId="{6EB6CD7C-0BE5-417A-98D8-CD1B3E6C2BEB}" srcOrd="0" destOrd="0" presId="urn:microsoft.com/office/officeart/2005/8/layout/vList3"/>
    <dgm:cxn modelId="{856F3C4B-B07A-43EA-BDC7-9E914D0D10B8}" type="presOf" srcId="{732F909D-7F27-4FD3-B989-EC71243E1F59}" destId="{C34652FE-01A2-4647-AFA1-83AEE974DF0E}" srcOrd="0" destOrd="0" presId="urn:microsoft.com/office/officeart/2005/8/layout/vList3"/>
    <dgm:cxn modelId="{1C85DB7A-C413-4457-9A0E-46AA9EE4CE47}" srcId="{90F704D3-255D-4BF7-ADDC-FCF5F91D95B1}" destId="{732F909D-7F27-4FD3-B989-EC71243E1F59}" srcOrd="0" destOrd="0" parTransId="{AEC35B0D-C9D0-4D89-9830-A5AE2BACF736}" sibTransId="{540E59A1-CE4B-4DCC-9221-382B139F48C7}"/>
    <dgm:cxn modelId="{CF196B80-D68A-4ED0-A6AC-9F652D2A84F8}" type="presOf" srcId="{1593B9F6-91DF-4E4A-B87A-8B46FF8F4323}" destId="{82CFE6DF-C168-4B13-8DB6-A068FF4DDAAE}" srcOrd="0" destOrd="0" presId="urn:microsoft.com/office/officeart/2005/8/layout/vList3"/>
    <dgm:cxn modelId="{8371958B-AFDC-4A2E-8A5F-41BD4827067C}" srcId="{90F704D3-255D-4BF7-ADDC-FCF5F91D95B1}" destId="{1593B9F6-91DF-4E4A-B87A-8B46FF8F4323}" srcOrd="3" destOrd="0" parTransId="{6B000694-9572-4A78-BE15-4AF0CEF09D49}" sibTransId="{EFFFB010-C676-4D02-8B1C-6224C95FA2E6}"/>
    <dgm:cxn modelId="{E1243B92-1929-4514-A8A8-35E7776009D2}" srcId="{90F704D3-255D-4BF7-ADDC-FCF5F91D95B1}" destId="{8DC757B3-92D6-4DA7-9DB6-1B8B2C2794E2}" srcOrd="1" destOrd="0" parTransId="{5C4F50A0-73C0-496A-AAF2-B11C6E405E48}" sibTransId="{D0FC4F4C-41C0-433A-82ED-46FE1A417D36}"/>
    <dgm:cxn modelId="{8C538694-C19A-4E26-8529-844A37919CDA}" srcId="{90F704D3-255D-4BF7-ADDC-FCF5F91D95B1}" destId="{1F4B0512-64EB-4389-94B2-CF16A9243A04}" srcOrd="2" destOrd="0" parTransId="{C206764D-993F-484F-A3B7-D34C6AD3C49B}" sibTransId="{319E97A5-70AC-4D6F-BD6D-F12556493679}"/>
    <dgm:cxn modelId="{F14A0B50-21D1-45CD-930E-E97C8E8B26EA}" type="presParOf" srcId="{6EB6CD7C-0BE5-417A-98D8-CD1B3E6C2BEB}" destId="{11012579-055E-4859-9308-734C0E776FBD}" srcOrd="0" destOrd="0" presId="urn:microsoft.com/office/officeart/2005/8/layout/vList3"/>
    <dgm:cxn modelId="{69104DFA-3B24-433B-91F3-9587F7FB3D95}" type="presParOf" srcId="{11012579-055E-4859-9308-734C0E776FBD}" destId="{28BE1499-1EBC-4791-AECA-F76285003D42}" srcOrd="0" destOrd="0" presId="urn:microsoft.com/office/officeart/2005/8/layout/vList3"/>
    <dgm:cxn modelId="{B3B3DACA-53D3-4ED4-88DC-3437BE8A50EA}" type="presParOf" srcId="{11012579-055E-4859-9308-734C0E776FBD}" destId="{C34652FE-01A2-4647-AFA1-83AEE974DF0E}" srcOrd="1" destOrd="0" presId="urn:microsoft.com/office/officeart/2005/8/layout/vList3"/>
    <dgm:cxn modelId="{2704B351-A80B-494E-AED0-4AAFFD0D7DC3}" type="presParOf" srcId="{6EB6CD7C-0BE5-417A-98D8-CD1B3E6C2BEB}" destId="{CBE83CB4-5317-4766-AE7C-B78C061FC4A3}" srcOrd="1" destOrd="0" presId="urn:microsoft.com/office/officeart/2005/8/layout/vList3"/>
    <dgm:cxn modelId="{9AFDE8AA-F915-43AA-A671-66ABB3C19DCD}" type="presParOf" srcId="{6EB6CD7C-0BE5-417A-98D8-CD1B3E6C2BEB}" destId="{9AE972CD-F52C-4600-9F60-3DA250B882F7}" srcOrd="2" destOrd="0" presId="urn:microsoft.com/office/officeart/2005/8/layout/vList3"/>
    <dgm:cxn modelId="{B946C0A8-DFE1-4D29-B462-B5F137BBEB1C}" type="presParOf" srcId="{9AE972CD-F52C-4600-9F60-3DA250B882F7}" destId="{E7D891D7-8258-4EC3-997D-948D7E9525F4}" srcOrd="0" destOrd="0" presId="urn:microsoft.com/office/officeart/2005/8/layout/vList3"/>
    <dgm:cxn modelId="{4D162A28-73EF-4F23-A6BA-0446BD4D146E}" type="presParOf" srcId="{9AE972CD-F52C-4600-9F60-3DA250B882F7}" destId="{6975BB50-DF81-4636-8011-90707269D106}" srcOrd="1" destOrd="0" presId="urn:microsoft.com/office/officeart/2005/8/layout/vList3"/>
    <dgm:cxn modelId="{5A4BDF92-C3E2-475C-B1F0-B972A5619B13}" type="presParOf" srcId="{6EB6CD7C-0BE5-417A-98D8-CD1B3E6C2BEB}" destId="{4438A24D-0771-49B8-A529-C49C2E097941}" srcOrd="3" destOrd="0" presId="urn:microsoft.com/office/officeart/2005/8/layout/vList3"/>
    <dgm:cxn modelId="{2E41D1A8-8975-41DA-AE9B-FE77DBFD056B}" type="presParOf" srcId="{6EB6CD7C-0BE5-417A-98D8-CD1B3E6C2BEB}" destId="{D1573003-7EEB-4C95-AAD0-033DAE6A21B8}" srcOrd="4" destOrd="0" presId="urn:microsoft.com/office/officeart/2005/8/layout/vList3"/>
    <dgm:cxn modelId="{450A68EA-36D2-4536-8396-EB0BF79759BC}" type="presParOf" srcId="{D1573003-7EEB-4C95-AAD0-033DAE6A21B8}" destId="{2B0C3FE5-10D5-4A30-BBCC-7D71BC439A66}" srcOrd="0" destOrd="0" presId="urn:microsoft.com/office/officeart/2005/8/layout/vList3"/>
    <dgm:cxn modelId="{F702568B-F716-4C48-AD20-A22161A98A76}" type="presParOf" srcId="{D1573003-7EEB-4C95-AAD0-033DAE6A21B8}" destId="{817FBAA3-E778-483D-982F-DCD9E23850C2}" srcOrd="1" destOrd="0" presId="urn:microsoft.com/office/officeart/2005/8/layout/vList3"/>
    <dgm:cxn modelId="{2AB8C2F3-7517-4678-ADE2-D5461D8FC927}" type="presParOf" srcId="{6EB6CD7C-0BE5-417A-98D8-CD1B3E6C2BEB}" destId="{47971986-29C1-4ABD-8601-9349E52603C5}" srcOrd="5" destOrd="0" presId="urn:microsoft.com/office/officeart/2005/8/layout/vList3"/>
    <dgm:cxn modelId="{9D285031-ED39-4604-8638-8766B09B6A9B}" type="presParOf" srcId="{6EB6CD7C-0BE5-417A-98D8-CD1B3E6C2BEB}" destId="{96E10444-4046-4147-A188-5B70FA508AD1}" srcOrd="6" destOrd="0" presId="urn:microsoft.com/office/officeart/2005/8/layout/vList3"/>
    <dgm:cxn modelId="{EF022EDE-55CB-45DE-BEAC-B5A103FF9E74}" type="presParOf" srcId="{96E10444-4046-4147-A188-5B70FA508AD1}" destId="{B17FB34F-4585-4998-BC07-2D5E3D19499A}" srcOrd="0" destOrd="0" presId="urn:microsoft.com/office/officeart/2005/8/layout/vList3"/>
    <dgm:cxn modelId="{BD8480C3-DEF3-4E3F-9CFA-2D750E3BF4BD}" type="presParOf" srcId="{96E10444-4046-4147-A188-5B70FA508AD1}" destId="{82CFE6DF-C168-4B13-8DB6-A068FF4DDAA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62092A-C99B-4CA3-9D25-5D2E2956510B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68DDE6-CFCA-4156-8FC6-D173B01009BA}">
      <dgm:prSet/>
      <dgm:spPr/>
      <dgm:t>
        <a:bodyPr/>
        <a:lstStyle/>
        <a:p>
          <a:r>
            <a:rPr lang="pl-PL"/>
            <a:t>Stworzony przez człowieka</a:t>
          </a:r>
          <a:endParaRPr lang="en-US"/>
        </a:p>
      </dgm:t>
    </dgm:pt>
    <dgm:pt modelId="{159C3F29-F51F-4E9A-B1CC-AC4A8F9B1197}" type="parTrans" cxnId="{ED08424E-47E3-40A7-9B10-CE55F14F5AC2}">
      <dgm:prSet/>
      <dgm:spPr/>
      <dgm:t>
        <a:bodyPr/>
        <a:lstStyle/>
        <a:p>
          <a:endParaRPr lang="en-US"/>
        </a:p>
      </dgm:t>
    </dgm:pt>
    <dgm:pt modelId="{9AD3F930-718F-4447-AE68-66909945A716}" type="sibTrans" cxnId="{ED08424E-47E3-40A7-9B10-CE55F14F5AC2}">
      <dgm:prSet/>
      <dgm:spPr/>
      <dgm:t>
        <a:bodyPr/>
        <a:lstStyle/>
        <a:p>
          <a:endParaRPr lang="en-US"/>
        </a:p>
      </dgm:t>
    </dgm:pt>
    <dgm:pt modelId="{845E3472-67A4-48B6-A06B-42007FB57D7E}">
      <dgm:prSet/>
      <dgm:spPr/>
      <dgm:t>
        <a:bodyPr/>
        <a:lstStyle/>
        <a:p>
          <a:r>
            <a:rPr lang="pl-PL" dirty="0"/>
            <a:t>Ustalony w jakiejkolwiek postaci</a:t>
          </a:r>
          <a:endParaRPr lang="en-US" dirty="0"/>
        </a:p>
      </dgm:t>
    </dgm:pt>
    <dgm:pt modelId="{7D0E29D4-E6E1-4B63-9413-9623E455F0E6}" type="parTrans" cxnId="{04CAF56F-5D41-453E-B18B-578E88369AED}">
      <dgm:prSet/>
      <dgm:spPr/>
      <dgm:t>
        <a:bodyPr/>
        <a:lstStyle/>
        <a:p>
          <a:endParaRPr lang="en-US"/>
        </a:p>
      </dgm:t>
    </dgm:pt>
    <dgm:pt modelId="{0803796F-3166-40FF-9F12-BA624411272C}" type="sibTrans" cxnId="{04CAF56F-5D41-453E-B18B-578E88369AED}">
      <dgm:prSet/>
      <dgm:spPr/>
      <dgm:t>
        <a:bodyPr/>
        <a:lstStyle/>
        <a:p>
          <a:endParaRPr lang="en-US"/>
        </a:p>
      </dgm:t>
    </dgm:pt>
    <dgm:pt modelId="{E7D8054A-5F7F-4EEF-9A8B-3422616D4973}">
      <dgm:prSet/>
      <dgm:spPr/>
      <dgm:t>
        <a:bodyPr/>
        <a:lstStyle/>
        <a:p>
          <a:r>
            <a:rPr lang="pl-PL"/>
            <a:t>„działalność twórcza o indywidualnym charakterze”</a:t>
          </a:r>
          <a:endParaRPr lang="en-US"/>
        </a:p>
      </dgm:t>
    </dgm:pt>
    <dgm:pt modelId="{585850F1-37E3-469F-95E4-76B4566F50C4}" type="parTrans" cxnId="{8759D40C-1BAC-4A74-AAFF-86854F06D666}">
      <dgm:prSet/>
      <dgm:spPr/>
      <dgm:t>
        <a:bodyPr/>
        <a:lstStyle/>
        <a:p>
          <a:endParaRPr lang="en-US"/>
        </a:p>
      </dgm:t>
    </dgm:pt>
    <dgm:pt modelId="{BC392B4C-E01D-4CF5-8C94-CAA2D5756B14}" type="sibTrans" cxnId="{8759D40C-1BAC-4A74-AAFF-86854F06D666}">
      <dgm:prSet/>
      <dgm:spPr/>
      <dgm:t>
        <a:bodyPr/>
        <a:lstStyle/>
        <a:p>
          <a:endParaRPr lang="en-US"/>
        </a:p>
      </dgm:t>
    </dgm:pt>
    <dgm:pt modelId="{A8343955-1697-4BDB-B735-19BB89BCAFA9}">
      <dgm:prSet/>
      <dgm:spPr/>
      <dgm:t>
        <a:bodyPr/>
        <a:lstStyle/>
        <a:p>
          <a:r>
            <a:rPr lang="pl-PL"/>
            <a:t>Nie zaliczony do ustawowej kategorii wytworów wyłączonych spod możliwości uznania ich za utwór</a:t>
          </a:r>
          <a:endParaRPr lang="en-US"/>
        </a:p>
      </dgm:t>
    </dgm:pt>
    <dgm:pt modelId="{65DA4D4C-8AF8-47EF-877C-3A0191B1BCA0}" type="parTrans" cxnId="{E2684E22-C4E1-4AF5-89EB-1488C2BA7265}">
      <dgm:prSet/>
      <dgm:spPr/>
      <dgm:t>
        <a:bodyPr/>
        <a:lstStyle/>
        <a:p>
          <a:endParaRPr lang="en-US"/>
        </a:p>
      </dgm:t>
    </dgm:pt>
    <dgm:pt modelId="{EC7A10E0-B480-4DD4-96C9-C652381B6201}" type="sibTrans" cxnId="{E2684E22-C4E1-4AF5-89EB-1488C2BA7265}">
      <dgm:prSet/>
      <dgm:spPr/>
      <dgm:t>
        <a:bodyPr/>
        <a:lstStyle/>
        <a:p>
          <a:endParaRPr lang="en-US"/>
        </a:p>
      </dgm:t>
    </dgm:pt>
    <dgm:pt modelId="{32B5B54D-B73F-3442-A295-534D7D1884F3}" type="pres">
      <dgm:prSet presAssocID="{5D62092A-C99B-4CA3-9D25-5D2E2956510B}" presName="vert0" presStyleCnt="0">
        <dgm:presLayoutVars>
          <dgm:dir/>
          <dgm:animOne val="branch"/>
          <dgm:animLvl val="lvl"/>
        </dgm:presLayoutVars>
      </dgm:prSet>
      <dgm:spPr/>
    </dgm:pt>
    <dgm:pt modelId="{9AD38A7B-8135-B84F-8CBE-7FFBAECE8158}" type="pres">
      <dgm:prSet presAssocID="{1C68DDE6-CFCA-4156-8FC6-D173B01009BA}" presName="thickLine" presStyleLbl="alignNode1" presStyleIdx="0" presStyleCnt="4"/>
      <dgm:spPr/>
    </dgm:pt>
    <dgm:pt modelId="{EDAB7F50-9F50-8E47-A3E0-6D1296BB67BB}" type="pres">
      <dgm:prSet presAssocID="{1C68DDE6-CFCA-4156-8FC6-D173B01009BA}" presName="horz1" presStyleCnt="0"/>
      <dgm:spPr/>
    </dgm:pt>
    <dgm:pt modelId="{0C664EDF-7556-EE45-A7B1-98C509A5C949}" type="pres">
      <dgm:prSet presAssocID="{1C68DDE6-CFCA-4156-8FC6-D173B01009BA}" presName="tx1" presStyleLbl="revTx" presStyleIdx="0" presStyleCnt="4"/>
      <dgm:spPr/>
    </dgm:pt>
    <dgm:pt modelId="{E8FBBE32-45B5-224F-ABBC-BF8D2AA3939E}" type="pres">
      <dgm:prSet presAssocID="{1C68DDE6-CFCA-4156-8FC6-D173B01009BA}" presName="vert1" presStyleCnt="0"/>
      <dgm:spPr/>
    </dgm:pt>
    <dgm:pt modelId="{3B67E01B-C5D2-6C48-BEFB-EFE76E3C9EDB}" type="pres">
      <dgm:prSet presAssocID="{845E3472-67A4-48B6-A06B-42007FB57D7E}" presName="thickLine" presStyleLbl="alignNode1" presStyleIdx="1" presStyleCnt="4"/>
      <dgm:spPr/>
    </dgm:pt>
    <dgm:pt modelId="{B7385776-9D66-8D49-A21E-39E8A2060F32}" type="pres">
      <dgm:prSet presAssocID="{845E3472-67A4-48B6-A06B-42007FB57D7E}" presName="horz1" presStyleCnt="0"/>
      <dgm:spPr/>
    </dgm:pt>
    <dgm:pt modelId="{4D3FF2DE-44FA-5E4E-A5CC-AB7F116AF4E1}" type="pres">
      <dgm:prSet presAssocID="{845E3472-67A4-48B6-A06B-42007FB57D7E}" presName="tx1" presStyleLbl="revTx" presStyleIdx="1" presStyleCnt="4"/>
      <dgm:spPr/>
    </dgm:pt>
    <dgm:pt modelId="{B9486B5A-25CE-4F46-9E7F-89A4A1716F4A}" type="pres">
      <dgm:prSet presAssocID="{845E3472-67A4-48B6-A06B-42007FB57D7E}" presName="vert1" presStyleCnt="0"/>
      <dgm:spPr/>
    </dgm:pt>
    <dgm:pt modelId="{B49221F0-5708-194D-86C5-133D39B0AB73}" type="pres">
      <dgm:prSet presAssocID="{E7D8054A-5F7F-4EEF-9A8B-3422616D4973}" presName="thickLine" presStyleLbl="alignNode1" presStyleIdx="2" presStyleCnt="4"/>
      <dgm:spPr/>
    </dgm:pt>
    <dgm:pt modelId="{6B919CF3-61F8-2340-8EAC-9CADAD8D7D81}" type="pres">
      <dgm:prSet presAssocID="{E7D8054A-5F7F-4EEF-9A8B-3422616D4973}" presName="horz1" presStyleCnt="0"/>
      <dgm:spPr/>
    </dgm:pt>
    <dgm:pt modelId="{0F64BA34-EFA2-6540-9954-EC1D62821350}" type="pres">
      <dgm:prSet presAssocID="{E7D8054A-5F7F-4EEF-9A8B-3422616D4973}" presName="tx1" presStyleLbl="revTx" presStyleIdx="2" presStyleCnt="4"/>
      <dgm:spPr/>
    </dgm:pt>
    <dgm:pt modelId="{33993B39-51FE-B74E-B4DC-EDA31D54C653}" type="pres">
      <dgm:prSet presAssocID="{E7D8054A-5F7F-4EEF-9A8B-3422616D4973}" presName="vert1" presStyleCnt="0"/>
      <dgm:spPr/>
    </dgm:pt>
    <dgm:pt modelId="{DC0AF71A-2870-C042-8843-0E9261367C71}" type="pres">
      <dgm:prSet presAssocID="{A8343955-1697-4BDB-B735-19BB89BCAFA9}" presName="thickLine" presStyleLbl="alignNode1" presStyleIdx="3" presStyleCnt="4"/>
      <dgm:spPr/>
    </dgm:pt>
    <dgm:pt modelId="{645A4036-F097-2E4A-8C81-AC66CF4CCE61}" type="pres">
      <dgm:prSet presAssocID="{A8343955-1697-4BDB-B735-19BB89BCAFA9}" presName="horz1" presStyleCnt="0"/>
      <dgm:spPr/>
    </dgm:pt>
    <dgm:pt modelId="{8FA6BDBC-9EF0-064A-BD8C-16185ADFA088}" type="pres">
      <dgm:prSet presAssocID="{A8343955-1697-4BDB-B735-19BB89BCAFA9}" presName="tx1" presStyleLbl="revTx" presStyleIdx="3" presStyleCnt="4"/>
      <dgm:spPr/>
    </dgm:pt>
    <dgm:pt modelId="{2BE70EF4-5B68-A94C-85F5-AFDFF7604B7E}" type="pres">
      <dgm:prSet presAssocID="{A8343955-1697-4BDB-B735-19BB89BCAFA9}" presName="vert1" presStyleCnt="0"/>
      <dgm:spPr/>
    </dgm:pt>
  </dgm:ptLst>
  <dgm:cxnLst>
    <dgm:cxn modelId="{8759D40C-1BAC-4A74-AAFF-86854F06D666}" srcId="{5D62092A-C99B-4CA3-9D25-5D2E2956510B}" destId="{E7D8054A-5F7F-4EEF-9A8B-3422616D4973}" srcOrd="2" destOrd="0" parTransId="{585850F1-37E3-469F-95E4-76B4566F50C4}" sibTransId="{BC392B4C-E01D-4CF5-8C94-CAA2D5756B14}"/>
    <dgm:cxn modelId="{E2684E22-C4E1-4AF5-89EB-1488C2BA7265}" srcId="{5D62092A-C99B-4CA3-9D25-5D2E2956510B}" destId="{A8343955-1697-4BDB-B735-19BB89BCAFA9}" srcOrd="3" destOrd="0" parTransId="{65DA4D4C-8AF8-47EF-877C-3A0191B1BCA0}" sibTransId="{EC7A10E0-B480-4DD4-96C9-C652381B6201}"/>
    <dgm:cxn modelId="{6A21564B-B49E-9940-B681-4AEACD6ADFE0}" type="presOf" srcId="{1C68DDE6-CFCA-4156-8FC6-D173B01009BA}" destId="{0C664EDF-7556-EE45-A7B1-98C509A5C949}" srcOrd="0" destOrd="0" presId="urn:microsoft.com/office/officeart/2008/layout/LinedList"/>
    <dgm:cxn modelId="{ED08424E-47E3-40A7-9B10-CE55F14F5AC2}" srcId="{5D62092A-C99B-4CA3-9D25-5D2E2956510B}" destId="{1C68DDE6-CFCA-4156-8FC6-D173B01009BA}" srcOrd="0" destOrd="0" parTransId="{159C3F29-F51F-4E9A-B1CC-AC4A8F9B1197}" sibTransId="{9AD3F930-718F-4447-AE68-66909945A716}"/>
    <dgm:cxn modelId="{04CAF56F-5D41-453E-B18B-578E88369AED}" srcId="{5D62092A-C99B-4CA3-9D25-5D2E2956510B}" destId="{845E3472-67A4-48B6-A06B-42007FB57D7E}" srcOrd="1" destOrd="0" parTransId="{7D0E29D4-E6E1-4B63-9413-9623E455F0E6}" sibTransId="{0803796F-3166-40FF-9F12-BA624411272C}"/>
    <dgm:cxn modelId="{2AE5F091-11B7-C444-A7D4-760498A76C0C}" type="presOf" srcId="{845E3472-67A4-48B6-A06B-42007FB57D7E}" destId="{4D3FF2DE-44FA-5E4E-A5CC-AB7F116AF4E1}" srcOrd="0" destOrd="0" presId="urn:microsoft.com/office/officeart/2008/layout/LinedList"/>
    <dgm:cxn modelId="{B03E86B5-CB87-2A41-BD63-F5418D1070A6}" type="presOf" srcId="{E7D8054A-5F7F-4EEF-9A8B-3422616D4973}" destId="{0F64BA34-EFA2-6540-9954-EC1D62821350}" srcOrd="0" destOrd="0" presId="urn:microsoft.com/office/officeart/2008/layout/LinedList"/>
    <dgm:cxn modelId="{812A09C4-1E2C-B84B-A858-46E9377FE4D0}" type="presOf" srcId="{5D62092A-C99B-4CA3-9D25-5D2E2956510B}" destId="{32B5B54D-B73F-3442-A295-534D7D1884F3}" srcOrd="0" destOrd="0" presId="urn:microsoft.com/office/officeart/2008/layout/LinedList"/>
    <dgm:cxn modelId="{30C69CDB-D902-6A4F-80AE-45A2B961A5AA}" type="presOf" srcId="{A8343955-1697-4BDB-B735-19BB89BCAFA9}" destId="{8FA6BDBC-9EF0-064A-BD8C-16185ADFA088}" srcOrd="0" destOrd="0" presId="urn:microsoft.com/office/officeart/2008/layout/LinedList"/>
    <dgm:cxn modelId="{A34E2E6A-0E98-5540-9B28-38CD42D7671A}" type="presParOf" srcId="{32B5B54D-B73F-3442-A295-534D7D1884F3}" destId="{9AD38A7B-8135-B84F-8CBE-7FFBAECE8158}" srcOrd="0" destOrd="0" presId="urn:microsoft.com/office/officeart/2008/layout/LinedList"/>
    <dgm:cxn modelId="{6DF4596E-0A90-004E-AEC6-C90CE0B0D4C2}" type="presParOf" srcId="{32B5B54D-B73F-3442-A295-534D7D1884F3}" destId="{EDAB7F50-9F50-8E47-A3E0-6D1296BB67BB}" srcOrd="1" destOrd="0" presId="urn:microsoft.com/office/officeart/2008/layout/LinedList"/>
    <dgm:cxn modelId="{5D2CAFD3-EC8A-FC40-B8F4-AA29E5A5E80C}" type="presParOf" srcId="{EDAB7F50-9F50-8E47-A3E0-6D1296BB67BB}" destId="{0C664EDF-7556-EE45-A7B1-98C509A5C949}" srcOrd="0" destOrd="0" presId="urn:microsoft.com/office/officeart/2008/layout/LinedList"/>
    <dgm:cxn modelId="{76380A22-B4B3-0046-B462-6DF1F025941B}" type="presParOf" srcId="{EDAB7F50-9F50-8E47-A3E0-6D1296BB67BB}" destId="{E8FBBE32-45B5-224F-ABBC-BF8D2AA3939E}" srcOrd="1" destOrd="0" presId="urn:microsoft.com/office/officeart/2008/layout/LinedList"/>
    <dgm:cxn modelId="{7BB46129-BA89-314A-870E-774E2BF91AC4}" type="presParOf" srcId="{32B5B54D-B73F-3442-A295-534D7D1884F3}" destId="{3B67E01B-C5D2-6C48-BEFB-EFE76E3C9EDB}" srcOrd="2" destOrd="0" presId="urn:microsoft.com/office/officeart/2008/layout/LinedList"/>
    <dgm:cxn modelId="{BD337F02-704B-E645-ABEA-B5E497B9AB3A}" type="presParOf" srcId="{32B5B54D-B73F-3442-A295-534D7D1884F3}" destId="{B7385776-9D66-8D49-A21E-39E8A2060F32}" srcOrd="3" destOrd="0" presId="urn:microsoft.com/office/officeart/2008/layout/LinedList"/>
    <dgm:cxn modelId="{570DBF36-87E5-D341-92AA-15DCD35F2550}" type="presParOf" srcId="{B7385776-9D66-8D49-A21E-39E8A2060F32}" destId="{4D3FF2DE-44FA-5E4E-A5CC-AB7F116AF4E1}" srcOrd="0" destOrd="0" presId="urn:microsoft.com/office/officeart/2008/layout/LinedList"/>
    <dgm:cxn modelId="{C0F9BBC8-0E94-6649-BE23-540A155DC648}" type="presParOf" srcId="{B7385776-9D66-8D49-A21E-39E8A2060F32}" destId="{B9486B5A-25CE-4F46-9E7F-89A4A1716F4A}" srcOrd="1" destOrd="0" presId="urn:microsoft.com/office/officeart/2008/layout/LinedList"/>
    <dgm:cxn modelId="{48639924-8862-AC49-8473-4169D5C466D7}" type="presParOf" srcId="{32B5B54D-B73F-3442-A295-534D7D1884F3}" destId="{B49221F0-5708-194D-86C5-133D39B0AB73}" srcOrd="4" destOrd="0" presId="urn:microsoft.com/office/officeart/2008/layout/LinedList"/>
    <dgm:cxn modelId="{CEFBE826-6CB8-1E4F-9F93-CC3277ADEBF5}" type="presParOf" srcId="{32B5B54D-B73F-3442-A295-534D7D1884F3}" destId="{6B919CF3-61F8-2340-8EAC-9CADAD8D7D81}" srcOrd="5" destOrd="0" presId="urn:microsoft.com/office/officeart/2008/layout/LinedList"/>
    <dgm:cxn modelId="{C0945EA5-D9C5-A847-BA66-F3D045A0A663}" type="presParOf" srcId="{6B919CF3-61F8-2340-8EAC-9CADAD8D7D81}" destId="{0F64BA34-EFA2-6540-9954-EC1D62821350}" srcOrd="0" destOrd="0" presId="urn:microsoft.com/office/officeart/2008/layout/LinedList"/>
    <dgm:cxn modelId="{45594931-05BD-734E-B309-12FB5CD26FCF}" type="presParOf" srcId="{6B919CF3-61F8-2340-8EAC-9CADAD8D7D81}" destId="{33993B39-51FE-B74E-B4DC-EDA31D54C653}" srcOrd="1" destOrd="0" presId="urn:microsoft.com/office/officeart/2008/layout/LinedList"/>
    <dgm:cxn modelId="{74B151FF-8CC0-8443-91BB-CC8D9C49CE65}" type="presParOf" srcId="{32B5B54D-B73F-3442-A295-534D7D1884F3}" destId="{DC0AF71A-2870-C042-8843-0E9261367C71}" srcOrd="6" destOrd="0" presId="urn:microsoft.com/office/officeart/2008/layout/LinedList"/>
    <dgm:cxn modelId="{6C518EBC-2EA7-4842-A645-B97462AC0AEE}" type="presParOf" srcId="{32B5B54D-B73F-3442-A295-534D7D1884F3}" destId="{645A4036-F097-2E4A-8C81-AC66CF4CCE61}" srcOrd="7" destOrd="0" presId="urn:microsoft.com/office/officeart/2008/layout/LinedList"/>
    <dgm:cxn modelId="{406EC420-1990-FE4F-AB76-C929BF2EEC30}" type="presParOf" srcId="{645A4036-F097-2E4A-8C81-AC66CF4CCE61}" destId="{8FA6BDBC-9EF0-064A-BD8C-16185ADFA088}" srcOrd="0" destOrd="0" presId="urn:microsoft.com/office/officeart/2008/layout/LinedList"/>
    <dgm:cxn modelId="{85DEBDE4-E9D3-8141-9D4F-CCC8697518A2}" type="presParOf" srcId="{645A4036-F097-2E4A-8C81-AC66CF4CCE61}" destId="{2BE70EF4-5B68-A94C-85F5-AFDFF7604B7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A6AB0C-71E6-F24C-9F4F-A639EC4D993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l-PL"/>
        </a:p>
      </dgm:t>
    </dgm:pt>
    <dgm:pt modelId="{E606D9FB-3C0D-7446-BCDA-50D55909B0D9}">
      <dgm:prSet phldrT="[Tekst]"/>
      <dgm:spPr/>
      <dgm:t>
        <a:bodyPr/>
        <a:lstStyle/>
        <a:p>
          <a:r>
            <a:rPr lang="pl-PL" dirty="0"/>
            <a:t>Samoistny</a:t>
          </a:r>
        </a:p>
      </dgm:t>
    </dgm:pt>
    <dgm:pt modelId="{9E655B5D-4F0C-7741-9383-734F0E4F9572}" type="parTrans" cxnId="{13182E2A-2964-7A4B-8560-240EE6C6C437}">
      <dgm:prSet/>
      <dgm:spPr/>
      <dgm:t>
        <a:bodyPr/>
        <a:lstStyle/>
        <a:p>
          <a:endParaRPr lang="pl-PL"/>
        </a:p>
      </dgm:t>
    </dgm:pt>
    <dgm:pt modelId="{E5667992-DA55-5649-B7A7-EC3A3C9B1695}" type="sibTrans" cxnId="{13182E2A-2964-7A4B-8560-240EE6C6C437}">
      <dgm:prSet/>
      <dgm:spPr/>
      <dgm:t>
        <a:bodyPr/>
        <a:lstStyle/>
        <a:p>
          <a:endParaRPr lang="pl-PL"/>
        </a:p>
      </dgm:t>
    </dgm:pt>
    <dgm:pt modelId="{465BF5F1-E87E-3543-B14F-8FD731935697}">
      <dgm:prSet phldrT="[Tekst]"/>
      <dgm:spPr/>
      <dgm:t>
        <a:bodyPr/>
        <a:lstStyle/>
        <a:p>
          <a:r>
            <a:rPr lang="pl-PL" dirty="0"/>
            <a:t>Nie występują wyraźne wpływy innego utworu,</a:t>
          </a:r>
        </a:p>
      </dgm:t>
    </dgm:pt>
    <dgm:pt modelId="{7A00C637-523B-014B-8E8C-D2B815BB404E}" type="parTrans" cxnId="{BD1BA716-C8E1-6B47-A804-1037DE2B31C5}">
      <dgm:prSet/>
      <dgm:spPr/>
      <dgm:t>
        <a:bodyPr/>
        <a:lstStyle/>
        <a:p>
          <a:endParaRPr lang="pl-PL"/>
        </a:p>
      </dgm:t>
    </dgm:pt>
    <dgm:pt modelId="{E742E924-9709-634D-8A9C-133D04A52AB0}" type="sibTrans" cxnId="{BD1BA716-C8E1-6B47-A804-1037DE2B31C5}">
      <dgm:prSet/>
      <dgm:spPr/>
      <dgm:t>
        <a:bodyPr/>
        <a:lstStyle/>
        <a:p>
          <a:endParaRPr lang="pl-PL"/>
        </a:p>
      </dgm:t>
    </dgm:pt>
    <dgm:pt modelId="{C778996D-0B83-A24A-8380-A00B9F91644B}">
      <dgm:prSet phldrT="[Tekst]"/>
      <dgm:spPr/>
      <dgm:t>
        <a:bodyPr/>
        <a:lstStyle/>
        <a:p>
          <a:r>
            <a:rPr lang="pl-PL" dirty="0"/>
            <a:t>Autor decyduje samodzielnie o korzystaniu</a:t>
          </a:r>
        </a:p>
      </dgm:t>
    </dgm:pt>
    <dgm:pt modelId="{4DABBDA1-EC3E-8C4B-AA11-8A71E5A26EFA}" type="parTrans" cxnId="{9830C1FC-CF9D-6E46-9B48-F32E182F956A}">
      <dgm:prSet/>
      <dgm:spPr/>
      <dgm:t>
        <a:bodyPr/>
        <a:lstStyle/>
        <a:p>
          <a:endParaRPr lang="pl-PL"/>
        </a:p>
      </dgm:t>
    </dgm:pt>
    <dgm:pt modelId="{9A943E74-5145-8245-BAA9-6889CA399D78}" type="sibTrans" cxnId="{9830C1FC-CF9D-6E46-9B48-F32E182F956A}">
      <dgm:prSet/>
      <dgm:spPr/>
      <dgm:t>
        <a:bodyPr/>
        <a:lstStyle/>
        <a:p>
          <a:endParaRPr lang="pl-PL"/>
        </a:p>
      </dgm:t>
    </dgm:pt>
    <dgm:pt modelId="{204A6EFD-99DB-7F4A-905E-0F3A5BCF801C}">
      <dgm:prSet phldrT="[Tekst]"/>
      <dgm:spPr/>
      <dgm:t>
        <a:bodyPr/>
        <a:lstStyle/>
        <a:p>
          <a:r>
            <a:rPr lang="pl-PL" dirty="0"/>
            <a:t>Zależny</a:t>
          </a:r>
        </a:p>
      </dgm:t>
    </dgm:pt>
    <dgm:pt modelId="{3DED658D-DA99-F141-BAF6-C7E130D40B4E}" type="parTrans" cxnId="{6E1CB122-C09B-4542-BCB9-E336DA1F3AA8}">
      <dgm:prSet/>
      <dgm:spPr/>
      <dgm:t>
        <a:bodyPr/>
        <a:lstStyle/>
        <a:p>
          <a:endParaRPr lang="pl-PL"/>
        </a:p>
      </dgm:t>
    </dgm:pt>
    <dgm:pt modelId="{B2196667-E170-CD4C-B7AA-DEDFEA0F7BB2}" type="sibTrans" cxnId="{6E1CB122-C09B-4542-BCB9-E336DA1F3AA8}">
      <dgm:prSet/>
      <dgm:spPr/>
      <dgm:t>
        <a:bodyPr/>
        <a:lstStyle/>
        <a:p>
          <a:endParaRPr lang="pl-PL"/>
        </a:p>
      </dgm:t>
    </dgm:pt>
    <dgm:pt modelId="{6E39484F-1417-C348-822E-90DB18851A81}">
      <dgm:prSet phldrT="[Tekst]"/>
      <dgm:spPr/>
      <dgm:t>
        <a:bodyPr/>
        <a:lstStyle/>
        <a:p>
          <a:r>
            <a:rPr lang="pl-PL" dirty="0"/>
            <a:t>Przejmuje elementy twórcze innego utworu – macierzystego jednocześnie sam jest utworem</a:t>
          </a:r>
        </a:p>
      </dgm:t>
    </dgm:pt>
    <dgm:pt modelId="{A7B4711D-ECF3-A045-A92B-E41697CCDC3C}" type="parTrans" cxnId="{3D6376A5-4A44-654F-93E3-8817D0056125}">
      <dgm:prSet/>
      <dgm:spPr/>
      <dgm:t>
        <a:bodyPr/>
        <a:lstStyle/>
        <a:p>
          <a:endParaRPr lang="pl-PL"/>
        </a:p>
      </dgm:t>
    </dgm:pt>
    <dgm:pt modelId="{8FA2D4BA-1F45-A14F-B190-69F190C4879D}" type="sibTrans" cxnId="{3D6376A5-4A44-654F-93E3-8817D0056125}">
      <dgm:prSet/>
      <dgm:spPr/>
      <dgm:t>
        <a:bodyPr/>
        <a:lstStyle/>
        <a:p>
          <a:endParaRPr lang="pl-PL"/>
        </a:p>
      </dgm:t>
    </dgm:pt>
    <dgm:pt modelId="{D9B13E35-90E2-2145-82CE-08330ECA1E78}">
      <dgm:prSet phldrT="[Tekst]"/>
      <dgm:spPr/>
      <dgm:t>
        <a:bodyPr/>
        <a:lstStyle/>
        <a:p>
          <a:r>
            <a:rPr lang="pl-PL" dirty="0"/>
            <a:t>Rozporządzanie utworem i rozpowszechnianie wymaga zgody twórcy u. macierzystego</a:t>
          </a:r>
        </a:p>
      </dgm:t>
    </dgm:pt>
    <dgm:pt modelId="{514CEAE7-D809-384F-9251-8B3CBC92AB56}" type="parTrans" cxnId="{EB546C2D-DD86-714F-9B5A-D77F22706644}">
      <dgm:prSet/>
      <dgm:spPr/>
      <dgm:t>
        <a:bodyPr/>
        <a:lstStyle/>
        <a:p>
          <a:endParaRPr lang="pl-PL"/>
        </a:p>
      </dgm:t>
    </dgm:pt>
    <dgm:pt modelId="{E7C5E4A1-2240-914D-9EAB-74663BBB4F6C}" type="sibTrans" cxnId="{EB546C2D-DD86-714F-9B5A-D77F22706644}">
      <dgm:prSet/>
      <dgm:spPr/>
      <dgm:t>
        <a:bodyPr/>
        <a:lstStyle/>
        <a:p>
          <a:endParaRPr lang="pl-PL"/>
        </a:p>
      </dgm:t>
    </dgm:pt>
    <dgm:pt modelId="{050F5996-E4F2-804D-887A-E2FCA1562063}">
      <dgm:prSet phldrT="[Tekst]"/>
      <dgm:spPr/>
      <dgm:t>
        <a:bodyPr/>
        <a:lstStyle/>
        <a:p>
          <a:r>
            <a:rPr lang="pl-PL" dirty="0"/>
            <a:t>Inspirowany</a:t>
          </a:r>
        </a:p>
      </dgm:t>
    </dgm:pt>
    <dgm:pt modelId="{92A439C2-BF90-0043-B928-3461F046BCD7}" type="parTrans" cxnId="{963A714A-BDC7-404B-9302-3AB51FCB9505}">
      <dgm:prSet/>
      <dgm:spPr/>
      <dgm:t>
        <a:bodyPr/>
        <a:lstStyle/>
        <a:p>
          <a:endParaRPr lang="pl-PL"/>
        </a:p>
      </dgm:t>
    </dgm:pt>
    <dgm:pt modelId="{95908C10-8803-CF46-AC40-786171207B6B}" type="sibTrans" cxnId="{963A714A-BDC7-404B-9302-3AB51FCB9505}">
      <dgm:prSet/>
      <dgm:spPr/>
      <dgm:t>
        <a:bodyPr/>
        <a:lstStyle/>
        <a:p>
          <a:endParaRPr lang="pl-PL"/>
        </a:p>
      </dgm:t>
    </dgm:pt>
    <dgm:pt modelId="{5F1F402F-6667-5141-9F89-B459B60B73BD}">
      <dgm:prSet phldrT="[Tekst]"/>
      <dgm:spPr/>
      <dgm:t>
        <a:bodyPr/>
        <a:lstStyle/>
        <a:p>
          <a:r>
            <a:rPr lang="pl-PL" dirty="0"/>
            <a:t>Inny utwór jest jedynie przyczynkiem do powstania nowego utworu, U. inspirowany nie przejmuje cech twórczych, </a:t>
          </a:r>
        </a:p>
      </dgm:t>
    </dgm:pt>
    <dgm:pt modelId="{233D9406-BA77-6943-A6C3-66A1F8F7A491}" type="parTrans" cxnId="{0CC91881-7935-D64C-AB4A-9AF36487B374}">
      <dgm:prSet/>
      <dgm:spPr/>
      <dgm:t>
        <a:bodyPr/>
        <a:lstStyle/>
        <a:p>
          <a:endParaRPr lang="pl-PL"/>
        </a:p>
      </dgm:t>
    </dgm:pt>
    <dgm:pt modelId="{8316A9AE-F1ED-E947-AC70-BB3A90B4A222}" type="sibTrans" cxnId="{0CC91881-7935-D64C-AB4A-9AF36487B374}">
      <dgm:prSet/>
      <dgm:spPr/>
      <dgm:t>
        <a:bodyPr/>
        <a:lstStyle/>
        <a:p>
          <a:endParaRPr lang="pl-PL"/>
        </a:p>
      </dgm:t>
    </dgm:pt>
    <dgm:pt modelId="{1E26D51E-105B-7047-8394-A281223AE88D}">
      <dgm:prSet phldrT="[Tekst]"/>
      <dgm:spPr/>
      <dgm:t>
        <a:bodyPr/>
        <a:lstStyle/>
        <a:p>
          <a:r>
            <a:rPr lang="pl-PL" dirty="0"/>
            <a:t>Autor utworu inspirowanego nie potrzebuje zgody autora dzieła stanowiącego inspiracje na rozpowszechnianie </a:t>
          </a:r>
        </a:p>
      </dgm:t>
    </dgm:pt>
    <dgm:pt modelId="{42C1291E-3A5C-CC41-BBF3-B7D06BF78685}" type="parTrans" cxnId="{2485822F-E086-D34C-BC6C-D3066C776883}">
      <dgm:prSet/>
      <dgm:spPr/>
      <dgm:t>
        <a:bodyPr/>
        <a:lstStyle/>
        <a:p>
          <a:endParaRPr lang="pl-PL"/>
        </a:p>
      </dgm:t>
    </dgm:pt>
    <dgm:pt modelId="{CBE63D4C-ADC3-354C-BC15-A329AF438CDF}" type="sibTrans" cxnId="{2485822F-E086-D34C-BC6C-D3066C776883}">
      <dgm:prSet/>
      <dgm:spPr/>
      <dgm:t>
        <a:bodyPr/>
        <a:lstStyle/>
        <a:p>
          <a:endParaRPr lang="pl-PL"/>
        </a:p>
      </dgm:t>
    </dgm:pt>
    <dgm:pt modelId="{48AFF7E0-E07E-334E-8347-A5416B44B308}" type="pres">
      <dgm:prSet presAssocID="{E8A6AB0C-71E6-F24C-9F4F-A639EC4D993B}" presName="linear" presStyleCnt="0">
        <dgm:presLayoutVars>
          <dgm:dir/>
          <dgm:animLvl val="lvl"/>
          <dgm:resizeHandles val="exact"/>
        </dgm:presLayoutVars>
      </dgm:prSet>
      <dgm:spPr/>
    </dgm:pt>
    <dgm:pt modelId="{A9FBD4F8-3E83-2845-B81A-F304AB8ACB19}" type="pres">
      <dgm:prSet presAssocID="{E606D9FB-3C0D-7446-BCDA-50D55909B0D9}" presName="parentLin" presStyleCnt="0"/>
      <dgm:spPr/>
    </dgm:pt>
    <dgm:pt modelId="{EC5CBEA6-6EF6-BE4D-8711-F74C10008E6F}" type="pres">
      <dgm:prSet presAssocID="{E606D9FB-3C0D-7446-BCDA-50D55909B0D9}" presName="parentLeftMargin" presStyleLbl="node1" presStyleIdx="0" presStyleCnt="3"/>
      <dgm:spPr/>
    </dgm:pt>
    <dgm:pt modelId="{8BCFCD8C-D73C-5F4E-A8A8-475A36FB29C8}" type="pres">
      <dgm:prSet presAssocID="{E606D9FB-3C0D-7446-BCDA-50D55909B0D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C46F9-4421-F148-8D47-18F4812CE17A}" type="pres">
      <dgm:prSet presAssocID="{E606D9FB-3C0D-7446-BCDA-50D55909B0D9}" presName="negativeSpace" presStyleCnt="0"/>
      <dgm:spPr/>
    </dgm:pt>
    <dgm:pt modelId="{FF49858B-7374-AC4E-A900-A9B3659FBA15}" type="pres">
      <dgm:prSet presAssocID="{E606D9FB-3C0D-7446-BCDA-50D55909B0D9}" presName="childText" presStyleLbl="conFgAcc1" presStyleIdx="0" presStyleCnt="3">
        <dgm:presLayoutVars>
          <dgm:bulletEnabled val="1"/>
        </dgm:presLayoutVars>
      </dgm:prSet>
      <dgm:spPr/>
    </dgm:pt>
    <dgm:pt modelId="{82E665F2-FC04-0D40-8125-390FAFF73984}" type="pres">
      <dgm:prSet presAssocID="{E5667992-DA55-5649-B7A7-EC3A3C9B1695}" presName="spaceBetweenRectangles" presStyleCnt="0"/>
      <dgm:spPr/>
    </dgm:pt>
    <dgm:pt modelId="{5450A53B-BD2E-AD43-BE7E-BD10231BE657}" type="pres">
      <dgm:prSet presAssocID="{204A6EFD-99DB-7F4A-905E-0F3A5BCF801C}" presName="parentLin" presStyleCnt="0"/>
      <dgm:spPr/>
    </dgm:pt>
    <dgm:pt modelId="{787E91F2-74B9-7F4C-8628-305FAFD72AD3}" type="pres">
      <dgm:prSet presAssocID="{204A6EFD-99DB-7F4A-905E-0F3A5BCF801C}" presName="parentLeftMargin" presStyleLbl="node1" presStyleIdx="0" presStyleCnt="3"/>
      <dgm:spPr/>
    </dgm:pt>
    <dgm:pt modelId="{96449881-A5D5-364F-B530-86005966393D}" type="pres">
      <dgm:prSet presAssocID="{204A6EFD-99DB-7F4A-905E-0F3A5BCF80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A82AB05-9678-F542-8305-373B1D31EEDB}" type="pres">
      <dgm:prSet presAssocID="{204A6EFD-99DB-7F4A-905E-0F3A5BCF801C}" presName="negativeSpace" presStyleCnt="0"/>
      <dgm:spPr/>
    </dgm:pt>
    <dgm:pt modelId="{A49B080A-5D3B-DA43-B526-537484E8EB53}" type="pres">
      <dgm:prSet presAssocID="{204A6EFD-99DB-7F4A-905E-0F3A5BCF801C}" presName="childText" presStyleLbl="conFgAcc1" presStyleIdx="1" presStyleCnt="3">
        <dgm:presLayoutVars>
          <dgm:bulletEnabled val="1"/>
        </dgm:presLayoutVars>
      </dgm:prSet>
      <dgm:spPr/>
    </dgm:pt>
    <dgm:pt modelId="{034F7EC3-E0AC-9943-A6DA-F39C14EE6167}" type="pres">
      <dgm:prSet presAssocID="{B2196667-E170-CD4C-B7AA-DEDFEA0F7BB2}" presName="spaceBetweenRectangles" presStyleCnt="0"/>
      <dgm:spPr/>
    </dgm:pt>
    <dgm:pt modelId="{3B268D77-50B7-154E-907E-1F6C47ACC424}" type="pres">
      <dgm:prSet presAssocID="{050F5996-E4F2-804D-887A-E2FCA1562063}" presName="parentLin" presStyleCnt="0"/>
      <dgm:spPr/>
    </dgm:pt>
    <dgm:pt modelId="{DF898747-AE0C-1149-8148-64C1DC692CFC}" type="pres">
      <dgm:prSet presAssocID="{050F5996-E4F2-804D-887A-E2FCA1562063}" presName="parentLeftMargin" presStyleLbl="node1" presStyleIdx="1" presStyleCnt="3"/>
      <dgm:spPr/>
    </dgm:pt>
    <dgm:pt modelId="{53107EC9-DC0B-504C-A267-DCA13B7180D0}" type="pres">
      <dgm:prSet presAssocID="{050F5996-E4F2-804D-887A-E2FCA156206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0F9335-E5D0-B446-B39E-EAFB559D0C0F}" type="pres">
      <dgm:prSet presAssocID="{050F5996-E4F2-804D-887A-E2FCA1562063}" presName="negativeSpace" presStyleCnt="0"/>
      <dgm:spPr/>
    </dgm:pt>
    <dgm:pt modelId="{0B629FF8-5B3E-E54A-9B88-613E349A9B52}" type="pres">
      <dgm:prSet presAssocID="{050F5996-E4F2-804D-887A-E2FCA156206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D1BA716-C8E1-6B47-A804-1037DE2B31C5}" srcId="{E606D9FB-3C0D-7446-BCDA-50D55909B0D9}" destId="{465BF5F1-E87E-3543-B14F-8FD731935697}" srcOrd="0" destOrd="0" parTransId="{7A00C637-523B-014B-8E8C-D2B815BB404E}" sibTransId="{E742E924-9709-634D-8A9C-133D04A52AB0}"/>
    <dgm:cxn modelId="{3D98F21D-ED83-B642-895E-9E442B2028B0}" type="presOf" srcId="{E606D9FB-3C0D-7446-BCDA-50D55909B0D9}" destId="{8BCFCD8C-D73C-5F4E-A8A8-475A36FB29C8}" srcOrd="1" destOrd="0" presId="urn:microsoft.com/office/officeart/2005/8/layout/list1"/>
    <dgm:cxn modelId="{6E1CB122-C09B-4542-BCB9-E336DA1F3AA8}" srcId="{E8A6AB0C-71E6-F24C-9F4F-A639EC4D993B}" destId="{204A6EFD-99DB-7F4A-905E-0F3A5BCF801C}" srcOrd="1" destOrd="0" parTransId="{3DED658D-DA99-F141-BAF6-C7E130D40B4E}" sibTransId="{B2196667-E170-CD4C-B7AA-DEDFEA0F7BB2}"/>
    <dgm:cxn modelId="{13182E2A-2964-7A4B-8560-240EE6C6C437}" srcId="{E8A6AB0C-71E6-F24C-9F4F-A639EC4D993B}" destId="{E606D9FB-3C0D-7446-BCDA-50D55909B0D9}" srcOrd="0" destOrd="0" parTransId="{9E655B5D-4F0C-7741-9383-734F0E4F9572}" sibTransId="{E5667992-DA55-5649-B7A7-EC3A3C9B1695}"/>
    <dgm:cxn modelId="{EB546C2D-DD86-714F-9B5A-D77F22706644}" srcId="{204A6EFD-99DB-7F4A-905E-0F3A5BCF801C}" destId="{D9B13E35-90E2-2145-82CE-08330ECA1E78}" srcOrd="1" destOrd="0" parTransId="{514CEAE7-D809-384F-9251-8B3CBC92AB56}" sibTransId="{E7C5E4A1-2240-914D-9EAB-74663BBB4F6C}"/>
    <dgm:cxn modelId="{2485822F-E086-D34C-BC6C-D3066C776883}" srcId="{050F5996-E4F2-804D-887A-E2FCA1562063}" destId="{1E26D51E-105B-7047-8394-A281223AE88D}" srcOrd="1" destOrd="0" parTransId="{42C1291E-3A5C-CC41-BBF3-B7D06BF78685}" sibTransId="{CBE63D4C-ADC3-354C-BC15-A329AF438CDF}"/>
    <dgm:cxn modelId="{552E4136-864D-564E-82F1-3562BCB89118}" type="presOf" srcId="{465BF5F1-E87E-3543-B14F-8FD731935697}" destId="{FF49858B-7374-AC4E-A900-A9B3659FBA15}" srcOrd="0" destOrd="0" presId="urn:microsoft.com/office/officeart/2005/8/layout/list1"/>
    <dgm:cxn modelId="{963A714A-BDC7-404B-9302-3AB51FCB9505}" srcId="{E8A6AB0C-71E6-F24C-9F4F-A639EC4D993B}" destId="{050F5996-E4F2-804D-887A-E2FCA1562063}" srcOrd="2" destOrd="0" parTransId="{92A439C2-BF90-0043-B928-3461F046BCD7}" sibTransId="{95908C10-8803-CF46-AC40-786171207B6B}"/>
    <dgm:cxn modelId="{5A57C85C-444B-C043-8251-C5A5987E4FFE}" type="presOf" srcId="{050F5996-E4F2-804D-887A-E2FCA1562063}" destId="{53107EC9-DC0B-504C-A267-DCA13B7180D0}" srcOrd="1" destOrd="0" presId="urn:microsoft.com/office/officeart/2005/8/layout/list1"/>
    <dgm:cxn modelId="{1C1ED667-AE77-9E4D-B05D-C4F2B0D0D710}" type="presOf" srcId="{1E26D51E-105B-7047-8394-A281223AE88D}" destId="{0B629FF8-5B3E-E54A-9B88-613E349A9B52}" srcOrd="0" destOrd="1" presId="urn:microsoft.com/office/officeart/2005/8/layout/list1"/>
    <dgm:cxn modelId="{5A64B56D-B686-5748-90D7-66E87C090BB5}" type="presOf" srcId="{D9B13E35-90E2-2145-82CE-08330ECA1E78}" destId="{A49B080A-5D3B-DA43-B526-537484E8EB53}" srcOrd="0" destOrd="1" presId="urn:microsoft.com/office/officeart/2005/8/layout/list1"/>
    <dgm:cxn modelId="{0CC91881-7935-D64C-AB4A-9AF36487B374}" srcId="{050F5996-E4F2-804D-887A-E2FCA1562063}" destId="{5F1F402F-6667-5141-9F89-B459B60B73BD}" srcOrd="0" destOrd="0" parTransId="{233D9406-BA77-6943-A6C3-66A1F8F7A491}" sibTransId="{8316A9AE-F1ED-E947-AC70-BB3A90B4A222}"/>
    <dgm:cxn modelId="{F64A1F8A-5A5F-9E47-B7FD-06FE84AB4D00}" type="presOf" srcId="{C778996D-0B83-A24A-8380-A00B9F91644B}" destId="{FF49858B-7374-AC4E-A900-A9B3659FBA15}" srcOrd="0" destOrd="1" presId="urn:microsoft.com/office/officeart/2005/8/layout/list1"/>
    <dgm:cxn modelId="{228F728D-0193-8A4B-B522-64A1012D93D5}" type="presOf" srcId="{204A6EFD-99DB-7F4A-905E-0F3A5BCF801C}" destId="{96449881-A5D5-364F-B530-86005966393D}" srcOrd="1" destOrd="0" presId="urn:microsoft.com/office/officeart/2005/8/layout/list1"/>
    <dgm:cxn modelId="{3D6376A5-4A44-654F-93E3-8817D0056125}" srcId="{204A6EFD-99DB-7F4A-905E-0F3A5BCF801C}" destId="{6E39484F-1417-C348-822E-90DB18851A81}" srcOrd="0" destOrd="0" parTransId="{A7B4711D-ECF3-A045-A92B-E41697CCDC3C}" sibTransId="{8FA2D4BA-1F45-A14F-B190-69F190C4879D}"/>
    <dgm:cxn modelId="{8D5C9CAE-BA9A-9046-B181-05DD21292002}" type="presOf" srcId="{E8A6AB0C-71E6-F24C-9F4F-A639EC4D993B}" destId="{48AFF7E0-E07E-334E-8347-A5416B44B308}" srcOrd="0" destOrd="0" presId="urn:microsoft.com/office/officeart/2005/8/layout/list1"/>
    <dgm:cxn modelId="{31D197B2-7F84-494D-AB26-36FD4D0DCE7E}" type="presOf" srcId="{6E39484F-1417-C348-822E-90DB18851A81}" destId="{A49B080A-5D3B-DA43-B526-537484E8EB53}" srcOrd="0" destOrd="0" presId="urn:microsoft.com/office/officeart/2005/8/layout/list1"/>
    <dgm:cxn modelId="{3508B7BB-226A-8043-BADB-E78D025F5D2C}" type="presOf" srcId="{E606D9FB-3C0D-7446-BCDA-50D55909B0D9}" destId="{EC5CBEA6-6EF6-BE4D-8711-F74C10008E6F}" srcOrd="0" destOrd="0" presId="urn:microsoft.com/office/officeart/2005/8/layout/list1"/>
    <dgm:cxn modelId="{F34B78C0-8F76-0447-A334-66E930BACB71}" type="presOf" srcId="{5F1F402F-6667-5141-9F89-B459B60B73BD}" destId="{0B629FF8-5B3E-E54A-9B88-613E349A9B52}" srcOrd="0" destOrd="0" presId="urn:microsoft.com/office/officeart/2005/8/layout/list1"/>
    <dgm:cxn modelId="{F3D2D1DA-8E83-B84C-8BCA-607D7CCAD9F7}" type="presOf" srcId="{204A6EFD-99DB-7F4A-905E-0F3A5BCF801C}" destId="{787E91F2-74B9-7F4C-8628-305FAFD72AD3}" srcOrd="0" destOrd="0" presId="urn:microsoft.com/office/officeart/2005/8/layout/list1"/>
    <dgm:cxn modelId="{9830C1FC-CF9D-6E46-9B48-F32E182F956A}" srcId="{E606D9FB-3C0D-7446-BCDA-50D55909B0D9}" destId="{C778996D-0B83-A24A-8380-A00B9F91644B}" srcOrd="1" destOrd="0" parTransId="{4DABBDA1-EC3E-8C4B-AA11-8A71E5A26EFA}" sibTransId="{9A943E74-5145-8245-BAA9-6889CA399D78}"/>
    <dgm:cxn modelId="{6EC417FF-3C14-1C44-AAC8-2C5DEA92F2FD}" type="presOf" srcId="{050F5996-E4F2-804D-887A-E2FCA1562063}" destId="{DF898747-AE0C-1149-8148-64C1DC692CFC}" srcOrd="0" destOrd="0" presId="urn:microsoft.com/office/officeart/2005/8/layout/list1"/>
    <dgm:cxn modelId="{DB636D38-C413-294C-98B7-9154761CEF61}" type="presParOf" srcId="{48AFF7E0-E07E-334E-8347-A5416B44B308}" destId="{A9FBD4F8-3E83-2845-B81A-F304AB8ACB19}" srcOrd="0" destOrd="0" presId="urn:microsoft.com/office/officeart/2005/8/layout/list1"/>
    <dgm:cxn modelId="{DAD46AA2-A102-A042-B7DE-43375BEBDB77}" type="presParOf" srcId="{A9FBD4F8-3E83-2845-B81A-F304AB8ACB19}" destId="{EC5CBEA6-6EF6-BE4D-8711-F74C10008E6F}" srcOrd="0" destOrd="0" presId="urn:microsoft.com/office/officeart/2005/8/layout/list1"/>
    <dgm:cxn modelId="{BAF08E3F-0118-2D42-B7FB-ED49CECDFBE3}" type="presParOf" srcId="{A9FBD4F8-3E83-2845-B81A-F304AB8ACB19}" destId="{8BCFCD8C-D73C-5F4E-A8A8-475A36FB29C8}" srcOrd="1" destOrd="0" presId="urn:microsoft.com/office/officeart/2005/8/layout/list1"/>
    <dgm:cxn modelId="{9707C726-8852-F544-96D4-A799A8238B79}" type="presParOf" srcId="{48AFF7E0-E07E-334E-8347-A5416B44B308}" destId="{658C46F9-4421-F148-8D47-18F4812CE17A}" srcOrd="1" destOrd="0" presId="urn:microsoft.com/office/officeart/2005/8/layout/list1"/>
    <dgm:cxn modelId="{D74505C8-60D8-8243-9392-6FB345CD69D2}" type="presParOf" srcId="{48AFF7E0-E07E-334E-8347-A5416B44B308}" destId="{FF49858B-7374-AC4E-A900-A9B3659FBA15}" srcOrd="2" destOrd="0" presId="urn:microsoft.com/office/officeart/2005/8/layout/list1"/>
    <dgm:cxn modelId="{C54D2890-EC41-0349-8268-674254FCCF50}" type="presParOf" srcId="{48AFF7E0-E07E-334E-8347-A5416B44B308}" destId="{82E665F2-FC04-0D40-8125-390FAFF73984}" srcOrd="3" destOrd="0" presId="urn:microsoft.com/office/officeart/2005/8/layout/list1"/>
    <dgm:cxn modelId="{2EE523E2-3B84-914F-A5EE-E6AC66FFF850}" type="presParOf" srcId="{48AFF7E0-E07E-334E-8347-A5416B44B308}" destId="{5450A53B-BD2E-AD43-BE7E-BD10231BE657}" srcOrd="4" destOrd="0" presId="urn:microsoft.com/office/officeart/2005/8/layout/list1"/>
    <dgm:cxn modelId="{734D62E3-C6A5-B640-8B02-A242DBD21D8C}" type="presParOf" srcId="{5450A53B-BD2E-AD43-BE7E-BD10231BE657}" destId="{787E91F2-74B9-7F4C-8628-305FAFD72AD3}" srcOrd="0" destOrd="0" presId="urn:microsoft.com/office/officeart/2005/8/layout/list1"/>
    <dgm:cxn modelId="{A26E59D7-7F3C-EC41-A478-5BF63F7358E4}" type="presParOf" srcId="{5450A53B-BD2E-AD43-BE7E-BD10231BE657}" destId="{96449881-A5D5-364F-B530-86005966393D}" srcOrd="1" destOrd="0" presId="urn:microsoft.com/office/officeart/2005/8/layout/list1"/>
    <dgm:cxn modelId="{08D7B3AA-0279-764E-A2C6-6E932BE4BB7E}" type="presParOf" srcId="{48AFF7E0-E07E-334E-8347-A5416B44B308}" destId="{8A82AB05-9678-F542-8305-373B1D31EEDB}" srcOrd="5" destOrd="0" presId="urn:microsoft.com/office/officeart/2005/8/layout/list1"/>
    <dgm:cxn modelId="{13DA3567-0830-D549-A58E-024953ECEE8E}" type="presParOf" srcId="{48AFF7E0-E07E-334E-8347-A5416B44B308}" destId="{A49B080A-5D3B-DA43-B526-537484E8EB53}" srcOrd="6" destOrd="0" presId="urn:microsoft.com/office/officeart/2005/8/layout/list1"/>
    <dgm:cxn modelId="{F658F2C7-4F9B-074A-80B7-643E5ED7DC3E}" type="presParOf" srcId="{48AFF7E0-E07E-334E-8347-A5416B44B308}" destId="{034F7EC3-E0AC-9943-A6DA-F39C14EE6167}" srcOrd="7" destOrd="0" presId="urn:microsoft.com/office/officeart/2005/8/layout/list1"/>
    <dgm:cxn modelId="{DC250AAE-B5ED-E645-B539-0F25E1B19F94}" type="presParOf" srcId="{48AFF7E0-E07E-334E-8347-A5416B44B308}" destId="{3B268D77-50B7-154E-907E-1F6C47ACC424}" srcOrd="8" destOrd="0" presId="urn:microsoft.com/office/officeart/2005/8/layout/list1"/>
    <dgm:cxn modelId="{B570C05A-FAD8-114B-A51B-467984DC667F}" type="presParOf" srcId="{3B268D77-50B7-154E-907E-1F6C47ACC424}" destId="{DF898747-AE0C-1149-8148-64C1DC692CFC}" srcOrd="0" destOrd="0" presId="urn:microsoft.com/office/officeart/2005/8/layout/list1"/>
    <dgm:cxn modelId="{C5161C93-3896-E442-80DD-D66E0450CE56}" type="presParOf" srcId="{3B268D77-50B7-154E-907E-1F6C47ACC424}" destId="{53107EC9-DC0B-504C-A267-DCA13B7180D0}" srcOrd="1" destOrd="0" presId="urn:microsoft.com/office/officeart/2005/8/layout/list1"/>
    <dgm:cxn modelId="{6BF7B156-7BDB-A54D-BD70-64DA9A342A6C}" type="presParOf" srcId="{48AFF7E0-E07E-334E-8347-A5416B44B308}" destId="{FC0F9335-E5D0-B446-B39E-EAFB559D0C0F}" srcOrd="9" destOrd="0" presId="urn:microsoft.com/office/officeart/2005/8/layout/list1"/>
    <dgm:cxn modelId="{D4A9CDF4-F288-FC43-BB27-ECF8975BD47A}" type="presParOf" srcId="{48AFF7E0-E07E-334E-8347-A5416B44B308}" destId="{0B629FF8-5B3E-E54A-9B88-613E349A9B5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233654-61F4-4FEE-9BEB-6BF79C3AB8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623408-27B5-4322-92E6-AD4D98EE122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Działalność kilku twórców </a:t>
          </a:r>
          <a:r>
            <a:rPr lang="pl-PL">
              <a:sym typeface="Wingdings" panose="05000000000000000000" pitchFamily="2" charset="2"/>
            </a:rPr>
            <a:t></a:t>
          </a:r>
          <a:r>
            <a:rPr lang="pl-PL"/>
            <a:t> połączenie odrębnych utworów w celu wspólnego rozpowszechnienia (np. muzyka + tekst, opowiadanie + rysunki/fotografie, muzyka + film)</a:t>
          </a:r>
          <a:endParaRPr lang="en-US"/>
        </a:p>
      </dgm:t>
    </dgm:pt>
    <dgm:pt modelId="{87EC1680-E27E-4C54-B24D-B01463E00847}" type="parTrans" cxnId="{EB917DA3-6492-49C7-88C7-91D6E3DFC743}">
      <dgm:prSet/>
      <dgm:spPr/>
      <dgm:t>
        <a:bodyPr/>
        <a:lstStyle/>
        <a:p>
          <a:endParaRPr lang="en-US"/>
        </a:p>
      </dgm:t>
    </dgm:pt>
    <dgm:pt modelId="{04A4CD1A-01E3-4C1C-AF28-5B7FE939DD77}" type="sibTrans" cxnId="{EB917DA3-6492-49C7-88C7-91D6E3DFC743}">
      <dgm:prSet/>
      <dgm:spPr/>
      <dgm:t>
        <a:bodyPr/>
        <a:lstStyle/>
        <a:p>
          <a:endParaRPr lang="en-US"/>
        </a:p>
      </dgm:t>
    </dgm:pt>
    <dgm:pt modelId="{0FDD02DD-C482-400D-AACF-6EB5F79DBF1C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/>
            <a:t>Każdy z twórców może żądać od pozostałych udzielenia zezwolenia na rozpowszechnienie tak powstałej całości, </a:t>
          </a:r>
          <a:r>
            <a:rPr lang="pl-PL"/>
            <a:t>chyba że istnienie słuszna podstawa odmowy, a umowa nie stanowi inaczej</a:t>
          </a:r>
          <a:endParaRPr lang="en-US"/>
        </a:p>
      </dgm:t>
    </dgm:pt>
    <dgm:pt modelId="{885FDD5C-FD86-4B9D-84AD-7A25E5CC8968}" type="parTrans" cxnId="{11B87AB6-1116-4AAD-9882-44B35E8E0D65}">
      <dgm:prSet/>
      <dgm:spPr/>
      <dgm:t>
        <a:bodyPr/>
        <a:lstStyle/>
        <a:p>
          <a:endParaRPr lang="en-US"/>
        </a:p>
      </dgm:t>
    </dgm:pt>
    <dgm:pt modelId="{9DBE70E5-C173-44B1-ABB0-F9562DDB9B2A}" type="sibTrans" cxnId="{11B87AB6-1116-4AAD-9882-44B35E8E0D65}">
      <dgm:prSet/>
      <dgm:spPr/>
      <dgm:t>
        <a:bodyPr/>
        <a:lstStyle/>
        <a:p>
          <a:endParaRPr lang="en-US"/>
        </a:p>
      </dgm:t>
    </dgm:pt>
    <dgm:pt modelId="{8B386A11-E968-4369-BDA9-3BA4860F644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/>
            <a:t>Brak współautorstwa – </a:t>
          </a:r>
          <a:r>
            <a:rPr lang="pl-PL"/>
            <a:t>nie ma wspólnego tworzenia utworu, </a:t>
          </a:r>
          <a:endParaRPr lang="en-US"/>
        </a:p>
      </dgm:t>
    </dgm:pt>
    <dgm:pt modelId="{E73862E3-F8A9-4815-99AE-87AEFF0AF1BF}" type="parTrans" cxnId="{5779854B-E522-4C8C-A977-92BFB8DBC328}">
      <dgm:prSet/>
      <dgm:spPr/>
      <dgm:t>
        <a:bodyPr/>
        <a:lstStyle/>
        <a:p>
          <a:endParaRPr lang="en-US"/>
        </a:p>
      </dgm:t>
    </dgm:pt>
    <dgm:pt modelId="{BCE89763-9A38-49DC-9CB6-A368CF7771E9}" type="sibTrans" cxnId="{5779854B-E522-4C8C-A977-92BFB8DBC328}">
      <dgm:prSet/>
      <dgm:spPr/>
      <dgm:t>
        <a:bodyPr/>
        <a:lstStyle/>
        <a:p>
          <a:endParaRPr lang="en-US"/>
        </a:p>
      </dgm:t>
    </dgm:pt>
    <dgm:pt modelId="{130D55B4-AE84-475D-A680-B77E4A0A992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Ochronie prawnoautorskiej podlega utwór połączony jako </a:t>
          </a:r>
          <a:r>
            <a:rPr lang="pl-PL" b="1"/>
            <a:t>całość, </a:t>
          </a:r>
          <a:r>
            <a:rPr lang="pl-PL"/>
            <a:t>chociaż jego poszczególne składniki zachowują odrębność, </a:t>
          </a:r>
          <a:endParaRPr lang="en-US"/>
        </a:p>
      </dgm:t>
    </dgm:pt>
    <dgm:pt modelId="{F74553AB-A8F2-4B55-9BF9-7B8F71220541}" type="parTrans" cxnId="{0870F720-D9D0-42A1-A051-F4036D4146AC}">
      <dgm:prSet/>
      <dgm:spPr/>
      <dgm:t>
        <a:bodyPr/>
        <a:lstStyle/>
        <a:p>
          <a:endParaRPr lang="en-US"/>
        </a:p>
      </dgm:t>
    </dgm:pt>
    <dgm:pt modelId="{5850B7B8-A594-435F-ADA3-DB5DEFF1F74B}" type="sibTrans" cxnId="{0870F720-D9D0-42A1-A051-F4036D4146AC}">
      <dgm:prSet/>
      <dgm:spPr/>
      <dgm:t>
        <a:bodyPr/>
        <a:lstStyle/>
        <a:p>
          <a:endParaRPr lang="en-US"/>
        </a:p>
      </dgm:t>
    </dgm:pt>
    <dgm:pt modelId="{3F34813E-109B-44F2-A501-E675062395B5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Od woli twórców zależy czy wspólne rozpowszechnianie dotyczy wszystkich czy tylko niektórych sposobów publicznego rozpowszechniania, </a:t>
          </a:r>
          <a:endParaRPr lang="en-US"/>
        </a:p>
      </dgm:t>
    </dgm:pt>
    <dgm:pt modelId="{B9905D3D-1BF1-47ED-8472-22102503AA90}" type="parTrans" cxnId="{0843EECA-EC77-4E43-AE5D-D500E4530EE7}">
      <dgm:prSet/>
      <dgm:spPr/>
      <dgm:t>
        <a:bodyPr/>
        <a:lstStyle/>
        <a:p>
          <a:endParaRPr lang="en-US"/>
        </a:p>
      </dgm:t>
    </dgm:pt>
    <dgm:pt modelId="{E14806C1-F827-465B-94FC-C278B110D709}" type="sibTrans" cxnId="{0843EECA-EC77-4E43-AE5D-D500E4530EE7}">
      <dgm:prSet/>
      <dgm:spPr/>
      <dgm:t>
        <a:bodyPr/>
        <a:lstStyle/>
        <a:p>
          <a:endParaRPr lang="en-US"/>
        </a:p>
      </dgm:t>
    </dgm:pt>
    <dgm:pt modelId="{3DE6570D-4591-41ED-8539-C75EC3F3C5E5}" type="pres">
      <dgm:prSet presAssocID="{ED233654-61F4-4FEE-9BEB-6BF79C3AB8DB}" presName="root" presStyleCnt="0">
        <dgm:presLayoutVars>
          <dgm:dir/>
          <dgm:resizeHandles val="exact"/>
        </dgm:presLayoutVars>
      </dgm:prSet>
      <dgm:spPr/>
    </dgm:pt>
    <dgm:pt modelId="{181EF930-C2F4-4C21-8DC7-F9697B65B5EA}" type="pres">
      <dgm:prSet presAssocID="{20623408-27B5-4322-92E6-AD4D98EE1224}" presName="compNode" presStyleCnt="0"/>
      <dgm:spPr/>
    </dgm:pt>
    <dgm:pt modelId="{73C2F4B3-7765-47C3-9E4C-889465F69C1D}" type="pres">
      <dgm:prSet presAssocID="{20623408-27B5-4322-92E6-AD4D98EE122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t"/>
        </a:ext>
      </dgm:extLst>
    </dgm:pt>
    <dgm:pt modelId="{5A2A85E7-5998-4D9F-AC58-75E6B1708AA7}" type="pres">
      <dgm:prSet presAssocID="{20623408-27B5-4322-92E6-AD4D98EE1224}" presName="spaceRect" presStyleCnt="0"/>
      <dgm:spPr/>
    </dgm:pt>
    <dgm:pt modelId="{73E1B96B-DB5C-45BE-B738-4C913AFFB508}" type="pres">
      <dgm:prSet presAssocID="{20623408-27B5-4322-92E6-AD4D98EE1224}" presName="textRect" presStyleLbl="revTx" presStyleIdx="0" presStyleCnt="5">
        <dgm:presLayoutVars>
          <dgm:chMax val="1"/>
          <dgm:chPref val="1"/>
        </dgm:presLayoutVars>
      </dgm:prSet>
      <dgm:spPr/>
    </dgm:pt>
    <dgm:pt modelId="{BDD13050-9372-4D3E-94D4-50479CFC65DE}" type="pres">
      <dgm:prSet presAssocID="{04A4CD1A-01E3-4C1C-AF28-5B7FE939DD77}" presName="sibTrans" presStyleCnt="0"/>
      <dgm:spPr/>
    </dgm:pt>
    <dgm:pt modelId="{2B4D8E55-1FD5-4D22-9F63-F6AB20BFF6DD}" type="pres">
      <dgm:prSet presAssocID="{0FDD02DD-C482-400D-AACF-6EB5F79DBF1C}" presName="compNode" presStyleCnt="0"/>
      <dgm:spPr/>
    </dgm:pt>
    <dgm:pt modelId="{801DDC84-7CBA-46D2-9CD1-21BA8F3E0433}" type="pres">
      <dgm:prSet presAssocID="{0FDD02DD-C482-400D-AACF-6EB5F79DBF1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a"/>
        </a:ext>
      </dgm:extLst>
    </dgm:pt>
    <dgm:pt modelId="{D2047800-C1D7-4AED-9D06-8329260C09BB}" type="pres">
      <dgm:prSet presAssocID="{0FDD02DD-C482-400D-AACF-6EB5F79DBF1C}" presName="spaceRect" presStyleCnt="0"/>
      <dgm:spPr/>
    </dgm:pt>
    <dgm:pt modelId="{48E34ABA-5CB7-4836-8FD1-BEEDB65F8FC7}" type="pres">
      <dgm:prSet presAssocID="{0FDD02DD-C482-400D-AACF-6EB5F79DBF1C}" presName="textRect" presStyleLbl="revTx" presStyleIdx="1" presStyleCnt="5">
        <dgm:presLayoutVars>
          <dgm:chMax val="1"/>
          <dgm:chPref val="1"/>
        </dgm:presLayoutVars>
      </dgm:prSet>
      <dgm:spPr/>
    </dgm:pt>
    <dgm:pt modelId="{63D4527B-C456-43C5-B670-B327D039EA13}" type="pres">
      <dgm:prSet presAssocID="{9DBE70E5-C173-44B1-ABB0-F9562DDB9B2A}" presName="sibTrans" presStyleCnt="0"/>
      <dgm:spPr/>
    </dgm:pt>
    <dgm:pt modelId="{E2AB3593-1079-4AE3-92BB-2BD56AB9E885}" type="pres">
      <dgm:prSet presAssocID="{8B386A11-E968-4369-BDA9-3BA4860F6440}" presName="compNode" presStyleCnt="0"/>
      <dgm:spPr/>
    </dgm:pt>
    <dgm:pt modelId="{B7D54ABA-E342-41F4-97C2-860375D92D66}" type="pres">
      <dgm:prSet presAssocID="{8B386A11-E968-4369-BDA9-3BA4860F644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AC1F8275-A912-4337-8A9F-EEC71D2C3784}" type="pres">
      <dgm:prSet presAssocID="{8B386A11-E968-4369-BDA9-3BA4860F6440}" presName="spaceRect" presStyleCnt="0"/>
      <dgm:spPr/>
    </dgm:pt>
    <dgm:pt modelId="{8EBC9926-257E-48F9-AD51-9045316BE096}" type="pres">
      <dgm:prSet presAssocID="{8B386A11-E968-4369-BDA9-3BA4860F6440}" presName="textRect" presStyleLbl="revTx" presStyleIdx="2" presStyleCnt="5">
        <dgm:presLayoutVars>
          <dgm:chMax val="1"/>
          <dgm:chPref val="1"/>
        </dgm:presLayoutVars>
      </dgm:prSet>
      <dgm:spPr/>
    </dgm:pt>
    <dgm:pt modelId="{50E8DCB4-927B-4F92-81E6-494BCEC4FB8D}" type="pres">
      <dgm:prSet presAssocID="{BCE89763-9A38-49DC-9CB6-A368CF7771E9}" presName="sibTrans" presStyleCnt="0"/>
      <dgm:spPr/>
    </dgm:pt>
    <dgm:pt modelId="{867BB8B4-1649-4536-9B78-608F64BFCE27}" type="pres">
      <dgm:prSet presAssocID="{130D55B4-AE84-475D-A680-B77E4A0A992F}" presName="compNode" presStyleCnt="0"/>
      <dgm:spPr/>
    </dgm:pt>
    <dgm:pt modelId="{38C8442C-C23D-48B6-8653-DEBDF095C317}" type="pres">
      <dgm:prSet presAssocID="{130D55B4-AE84-475D-A680-B77E4A0A99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54BB4AEB-D320-4CEE-AB2B-FA587EFC8F06}" type="pres">
      <dgm:prSet presAssocID="{130D55B4-AE84-475D-A680-B77E4A0A992F}" presName="spaceRect" presStyleCnt="0"/>
      <dgm:spPr/>
    </dgm:pt>
    <dgm:pt modelId="{46AF137D-5CF8-4FA4-9BCD-ECE3C4A429F6}" type="pres">
      <dgm:prSet presAssocID="{130D55B4-AE84-475D-A680-B77E4A0A992F}" presName="textRect" presStyleLbl="revTx" presStyleIdx="3" presStyleCnt="5">
        <dgm:presLayoutVars>
          <dgm:chMax val="1"/>
          <dgm:chPref val="1"/>
        </dgm:presLayoutVars>
      </dgm:prSet>
      <dgm:spPr/>
    </dgm:pt>
    <dgm:pt modelId="{51C43325-325B-482B-8139-9AF4DDF83AE4}" type="pres">
      <dgm:prSet presAssocID="{5850B7B8-A594-435F-ADA3-DB5DEFF1F74B}" presName="sibTrans" presStyleCnt="0"/>
      <dgm:spPr/>
    </dgm:pt>
    <dgm:pt modelId="{9B4A159C-F2D6-49A2-B327-B8C8E713F3A7}" type="pres">
      <dgm:prSet presAssocID="{3F34813E-109B-44F2-A501-E675062395B5}" presName="compNode" presStyleCnt="0"/>
      <dgm:spPr/>
    </dgm:pt>
    <dgm:pt modelId="{FC065969-5E3B-4713-9078-8D9D96C01B5C}" type="pres">
      <dgm:prSet presAssocID="{3F34813E-109B-44F2-A501-E675062395B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3D7F0E0C-C46D-42B3-A8F1-19117FF2EE15}" type="pres">
      <dgm:prSet presAssocID="{3F34813E-109B-44F2-A501-E675062395B5}" presName="spaceRect" presStyleCnt="0"/>
      <dgm:spPr/>
    </dgm:pt>
    <dgm:pt modelId="{2B507CD9-D40C-4ABC-BFA4-71F5377C4E2D}" type="pres">
      <dgm:prSet presAssocID="{3F34813E-109B-44F2-A501-E675062395B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870F720-D9D0-42A1-A051-F4036D4146AC}" srcId="{ED233654-61F4-4FEE-9BEB-6BF79C3AB8DB}" destId="{130D55B4-AE84-475D-A680-B77E4A0A992F}" srcOrd="3" destOrd="0" parTransId="{F74553AB-A8F2-4B55-9BF9-7B8F71220541}" sibTransId="{5850B7B8-A594-435F-ADA3-DB5DEFF1F74B}"/>
    <dgm:cxn modelId="{00540824-EB93-4E43-8042-436C7D7C511F}" type="presOf" srcId="{130D55B4-AE84-475D-A680-B77E4A0A992F}" destId="{46AF137D-5CF8-4FA4-9BCD-ECE3C4A429F6}" srcOrd="0" destOrd="0" presId="urn:microsoft.com/office/officeart/2018/2/layout/IconLabelList"/>
    <dgm:cxn modelId="{5779854B-E522-4C8C-A977-92BFB8DBC328}" srcId="{ED233654-61F4-4FEE-9BEB-6BF79C3AB8DB}" destId="{8B386A11-E968-4369-BDA9-3BA4860F6440}" srcOrd="2" destOrd="0" parTransId="{E73862E3-F8A9-4815-99AE-87AEFF0AF1BF}" sibTransId="{BCE89763-9A38-49DC-9CB6-A368CF7771E9}"/>
    <dgm:cxn modelId="{4B8F6E4F-D983-4F41-BF67-49495C4C654F}" type="presOf" srcId="{20623408-27B5-4322-92E6-AD4D98EE1224}" destId="{73E1B96B-DB5C-45BE-B738-4C913AFFB508}" srcOrd="0" destOrd="0" presId="urn:microsoft.com/office/officeart/2018/2/layout/IconLabelList"/>
    <dgm:cxn modelId="{437A645F-2038-4CDB-A580-401F8D962504}" type="presOf" srcId="{0FDD02DD-C482-400D-AACF-6EB5F79DBF1C}" destId="{48E34ABA-5CB7-4836-8FD1-BEEDB65F8FC7}" srcOrd="0" destOrd="0" presId="urn:microsoft.com/office/officeart/2018/2/layout/IconLabelList"/>
    <dgm:cxn modelId="{D4453A85-27B5-4108-9B83-8C93FFBE3659}" type="presOf" srcId="{ED233654-61F4-4FEE-9BEB-6BF79C3AB8DB}" destId="{3DE6570D-4591-41ED-8539-C75EC3F3C5E5}" srcOrd="0" destOrd="0" presId="urn:microsoft.com/office/officeart/2018/2/layout/IconLabelList"/>
    <dgm:cxn modelId="{8BC91391-C2F0-4E7F-B5EA-902AED059F38}" type="presOf" srcId="{8B386A11-E968-4369-BDA9-3BA4860F6440}" destId="{8EBC9926-257E-48F9-AD51-9045316BE096}" srcOrd="0" destOrd="0" presId="urn:microsoft.com/office/officeart/2018/2/layout/IconLabelList"/>
    <dgm:cxn modelId="{EB917DA3-6492-49C7-88C7-91D6E3DFC743}" srcId="{ED233654-61F4-4FEE-9BEB-6BF79C3AB8DB}" destId="{20623408-27B5-4322-92E6-AD4D98EE1224}" srcOrd="0" destOrd="0" parTransId="{87EC1680-E27E-4C54-B24D-B01463E00847}" sibTransId="{04A4CD1A-01E3-4C1C-AF28-5B7FE939DD77}"/>
    <dgm:cxn modelId="{11B87AB6-1116-4AAD-9882-44B35E8E0D65}" srcId="{ED233654-61F4-4FEE-9BEB-6BF79C3AB8DB}" destId="{0FDD02DD-C482-400D-AACF-6EB5F79DBF1C}" srcOrd="1" destOrd="0" parTransId="{885FDD5C-FD86-4B9D-84AD-7A25E5CC8968}" sibTransId="{9DBE70E5-C173-44B1-ABB0-F9562DDB9B2A}"/>
    <dgm:cxn modelId="{0843EECA-EC77-4E43-AE5D-D500E4530EE7}" srcId="{ED233654-61F4-4FEE-9BEB-6BF79C3AB8DB}" destId="{3F34813E-109B-44F2-A501-E675062395B5}" srcOrd="4" destOrd="0" parTransId="{B9905D3D-1BF1-47ED-8472-22102503AA90}" sibTransId="{E14806C1-F827-465B-94FC-C278B110D709}"/>
    <dgm:cxn modelId="{D09744FA-50CE-4BB6-AF6D-00A137E04F7D}" type="presOf" srcId="{3F34813E-109B-44F2-A501-E675062395B5}" destId="{2B507CD9-D40C-4ABC-BFA4-71F5377C4E2D}" srcOrd="0" destOrd="0" presId="urn:microsoft.com/office/officeart/2018/2/layout/IconLabelList"/>
    <dgm:cxn modelId="{C5526612-BDC8-4163-A69C-38CAB9DA772B}" type="presParOf" srcId="{3DE6570D-4591-41ED-8539-C75EC3F3C5E5}" destId="{181EF930-C2F4-4C21-8DC7-F9697B65B5EA}" srcOrd="0" destOrd="0" presId="urn:microsoft.com/office/officeart/2018/2/layout/IconLabelList"/>
    <dgm:cxn modelId="{826B3114-CB4D-4B32-8A46-06AB9B342D14}" type="presParOf" srcId="{181EF930-C2F4-4C21-8DC7-F9697B65B5EA}" destId="{73C2F4B3-7765-47C3-9E4C-889465F69C1D}" srcOrd="0" destOrd="0" presId="urn:microsoft.com/office/officeart/2018/2/layout/IconLabelList"/>
    <dgm:cxn modelId="{E91EFE86-0AF4-4D16-828C-03D3FC213E7D}" type="presParOf" srcId="{181EF930-C2F4-4C21-8DC7-F9697B65B5EA}" destId="{5A2A85E7-5998-4D9F-AC58-75E6B1708AA7}" srcOrd="1" destOrd="0" presId="urn:microsoft.com/office/officeart/2018/2/layout/IconLabelList"/>
    <dgm:cxn modelId="{EC025ED4-46B8-46E9-B103-5DBDB842A3F6}" type="presParOf" srcId="{181EF930-C2F4-4C21-8DC7-F9697B65B5EA}" destId="{73E1B96B-DB5C-45BE-B738-4C913AFFB508}" srcOrd="2" destOrd="0" presId="urn:microsoft.com/office/officeart/2018/2/layout/IconLabelList"/>
    <dgm:cxn modelId="{B90A178B-7641-43E6-AF5D-BEDB4CD6B211}" type="presParOf" srcId="{3DE6570D-4591-41ED-8539-C75EC3F3C5E5}" destId="{BDD13050-9372-4D3E-94D4-50479CFC65DE}" srcOrd="1" destOrd="0" presId="urn:microsoft.com/office/officeart/2018/2/layout/IconLabelList"/>
    <dgm:cxn modelId="{7F2B9106-ABBB-452D-9084-00E984C96954}" type="presParOf" srcId="{3DE6570D-4591-41ED-8539-C75EC3F3C5E5}" destId="{2B4D8E55-1FD5-4D22-9F63-F6AB20BFF6DD}" srcOrd="2" destOrd="0" presId="urn:microsoft.com/office/officeart/2018/2/layout/IconLabelList"/>
    <dgm:cxn modelId="{6847097D-9C6F-4F2E-8141-31068CD97F08}" type="presParOf" srcId="{2B4D8E55-1FD5-4D22-9F63-F6AB20BFF6DD}" destId="{801DDC84-7CBA-46D2-9CD1-21BA8F3E0433}" srcOrd="0" destOrd="0" presId="urn:microsoft.com/office/officeart/2018/2/layout/IconLabelList"/>
    <dgm:cxn modelId="{BAD63517-ECF9-45D4-B7CC-938499136CE0}" type="presParOf" srcId="{2B4D8E55-1FD5-4D22-9F63-F6AB20BFF6DD}" destId="{D2047800-C1D7-4AED-9D06-8329260C09BB}" srcOrd="1" destOrd="0" presId="urn:microsoft.com/office/officeart/2018/2/layout/IconLabelList"/>
    <dgm:cxn modelId="{63DD272E-38C9-49EB-97C8-95CE38C87E73}" type="presParOf" srcId="{2B4D8E55-1FD5-4D22-9F63-F6AB20BFF6DD}" destId="{48E34ABA-5CB7-4836-8FD1-BEEDB65F8FC7}" srcOrd="2" destOrd="0" presId="urn:microsoft.com/office/officeart/2018/2/layout/IconLabelList"/>
    <dgm:cxn modelId="{F273BAD4-0BE8-42F0-94FD-766D60185CDC}" type="presParOf" srcId="{3DE6570D-4591-41ED-8539-C75EC3F3C5E5}" destId="{63D4527B-C456-43C5-B670-B327D039EA13}" srcOrd="3" destOrd="0" presId="urn:microsoft.com/office/officeart/2018/2/layout/IconLabelList"/>
    <dgm:cxn modelId="{E0AAACA2-184B-46EF-8F10-5C6F097C09C7}" type="presParOf" srcId="{3DE6570D-4591-41ED-8539-C75EC3F3C5E5}" destId="{E2AB3593-1079-4AE3-92BB-2BD56AB9E885}" srcOrd="4" destOrd="0" presId="urn:microsoft.com/office/officeart/2018/2/layout/IconLabelList"/>
    <dgm:cxn modelId="{D4D0A82D-F924-48D6-BFAA-E7FB564D6F3B}" type="presParOf" srcId="{E2AB3593-1079-4AE3-92BB-2BD56AB9E885}" destId="{B7D54ABA-E342-41F4-97C2-860375D92D66}" srcOrd="0" destOrd="0" presId="urn:microsoft.com/office/officeart/2018/2/layout/IconLabelList"/>
    <dgm:cxn modelId="{A06C9D0E-B5AD-4C92-BDE7-634A23949637}" type="presParOf" srcId="{E2AB3593-1079-4AE3-92BB-2BD56AB9E885}" destId="{AC1F8275-A912-4337-8A9F-EEC71D2C3784}" srcOrd="1" destOrd="0" presId="urn:microsoft.com/office/officeart/2018/2/layout/IconLabelList"/>
    <dgm:cxn modelId="{8A40005E-CA21-45B9-9AA3-3912ED0A7008}" type="presParOf" srcId="{E2AB3593-1079-4AE3-92BB-2BD56AB9E885}" destId="{8EBC9926-257E-48F9-AD51-9045316BE096}" srcOrd="2" destOrd="0" presId="urn:microsoft.com/office/officeart/2018/2/layout/IconLabelList"/>
    <dgm:cxn modelId="{3D3B0715-187E-452C-AB8A-FE522662D339}" type="presParOf" srcId="{3DE6570D-4591-41ED-8539-C75EC3F3C5E5}" destId="{50E8DCB4-927B-4F92-81E6-494BCEC4FB8D}" srcOrd="5" destOrd="0" presId="urn:microsoft.com/office/officeart/2018/2/layout/IconLabelList"/>
    <dgm:cxn modelId="{EA03ED99-8DA8-4924-ABA9-1E744C2B9DDC}" type="presParOf" srcId="{3DE6570D-4591-41ED-8539-C75EC3F3C5E5}" destId="{867BB8B4-1649-4536-9B78-608F64BFCE27}" srcOrd="6" destOrd="0" presId="urn:microsoft.com/office/officeart/2018/2/layout/IconLabelList"/>
    <dgm:cxn modelId="{43FD8E8F-B860-475E-B65D-8C4C89363B9A}" type="presParOf" srcId="{867BB8B4-1649-4536-9B78-608F64BFCE27}" destId="{38C8442C-C23D-48B6-8653-DEBDF095C317}" srcOrd="0" destOrd="0" presId="urn:microsoft.com/office/officeart/2018/2/layout/IconLabelList"/>
    <dgm:cxn modelId="{313A3196-CF16-411C-981D-1040A3700994}" type="presParOf" srcId="{867BB8B4-1649-4536-9B78-608F64BFCE27}" destId="{54BB4AEB-D320-4CEE-AB2B-FA587EFC8F06}" srcOrd="1" destOrd="0" presId="urn:microsoft.com/office/officeart/2018/2/layout/IconLabelList"/>
    <dgm:cxn modelId="{31708814-CFB2-4B67-AD5D-728806B19B33}" type="presParOf" srcId="{867BB8B4-1649-4536-9B78-608F64BFCE27}" destId="{46AF137D-5CF8-4FA4-9BCD-ECE3C4A429F6}" srcOrd="2" destOrd="0" presId="urn:microsoft.com/office/officeart/2018/2/layout/IconLabelList"/>
    <dgm:cxn modelId="{A394926D-5F15-44CF-8CCF-894D65259CD1}" type="presParOf" srcId="{3DE6570D-4591-41ED-8539-C75EC3F3C5E5}" destId="{51C43325-325B-482B-8139-9AF4DDF83AE4}" srcOrd="7" destOrd="0" presId="urn:microsoft.com/office/officeart/2018/2/layout/IconLabelList"/>
    <dgm:cxn modelId="{06894424-9439-4723-8E02-4CB1D33F26C5}" type="presParOf" srcId="{3DE6570D-4591-41ED-8539-C75EC3F3C5E5}" destId="{9B4A159C-F2D6-49A2-B327-B8C8E713F3A7}" srcOrd="8" destOrd="0" presId="urn:microsoft.com/office/officeart/2018/2/layout/IconLabelList"/>
    <dgm:cxn modelId="{9BD2FFCE-3E59-4221-A03D-5EA59B2AB2C0}" type="presParOf" srcId="{9B4A159C-F2D6-49A2-B327-B8C8E713F3A7}" destId="{FC065969-5E3B-4713-9078-8D9D96C01B5C}" srcOrd="0" destOrd="0" presId="urn:microsoft.com/office/officeart/2018/2/layout/IconLabelList"/>
    <dgm:cxn modelId="{6736CB1B-4428-482E-A404-A3EE6223295A}" type="presParOf" srcId="{9B4A159C-F2D6-49A2-B327-B8C8E713F3A7}" destId="{3D7F0E0C-C46D-42B3-A8F1-19117FF2EE15}" srcOrd="1" destOrd="0" presId="urn:microsoft.com/office/officeart/2018/2/layout/IconLabelList"/>
    <dgm:cxn modelId="{A49D6A2B-3D94-43A7-B7B1-75AD8C44070F}" type="presParOf" srcId="{9B4A159C-F2D6-49A2-B327-B8C8E713F3A7}" destId="{2B507CD9-D40C-4ABC-BFA4-71F5377C4E2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553B1-3923-EE4C-98DC-D0D5F90FDFA1}">
      <dsp:nvSpPr>
        <dsp:cNvPr id="0" name=""/>
        <dsp:cNvSpPr/>
      </dsp:nvSpPr>
      <dsp:spPr>
        <a:xfrm>
          <a:off x="0" y="42051"/>
          <a:ext cx="4092594" cy="159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/>
            <a:t>Pojęcie i cechy utowru, </a:t>
          </a:r>
          <a:endParaRPr lang="en-US" sz="4000" kern="1200"/>
        </a:p>
      </dsp:txBody>
      <dsp:txXfrm>
        <a:off x="77676" y="119727"/>
        <a:ext cx="3937242" cy="1435848"/>
      </dsp:txXfrm>
    </dsp:sp>
    <dsp:sp modelId="{7D8EDC51-46FA-7143-83FF-E7FA8CE94EF0}">
      <dsp:nvSpPr>
        <dsp:cNvPr id="0" name=""/>
        <dsp:cNvSpPr/>
      </dsp:nvSpPr>
      <dsp:spPr>
        <a:xfrm>
          <a:off x="0" y="1748451"/>
          <a:ext cx="4092594" cy="1591200"/>
        </a:xfrm>
        <a:prstGeom prst="roundRect">
          <a:avLst/>
        </a:prstGeom>
        <a:solidFill>
          <a:schemeClr val="accent2">
            <a:hueOff val="1515964"/>
            <a:satOff val="2790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/>
            <a:t>Rodzaje utworów, </a:t>
          </a:r>
          <a:endParaRPr lang="en-US" sz="4000" kern="1200"/>
        </a:p>
      </dsp:txBody>
      <dsp:txXfrm>
        <a:off x="77676" y="1826127"/>
        <a:ext cx="3937242" cy="1435848"/>
      </dsp:txXfrm>
    </dsp:sp>
    <dsp:sp modelId="{576D9FD4-2FE3-4249-8F06-7AC6F6611313}">
      <dsp:nvSpPr>
        <dsp:cNvPr id="0" name=""/>
        <dsp:cNvSpPr/>
      </dsp:nvSpPr>
      <dsp:spPr>
        <a:xfrm>
          <a:off x="0" y="3454851"/>
          <a:ext cx="4092594" cy="1591200"/>
        </a:xfrm>
        <a:prstGeom prst="roundRect">
          <a:avLst/>
        </a:prstGeom>
        <a:solidFill>
          <a:schemeClr val="accent2">
            <a:hueOff val="3031928"/>
            <a:satOff val="5581"/>
            <a:lumOff val="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Podmioty praw autorskich, </a:t>
          </a:r>
          <a:endParaRPr lang="en-US" sz="4000" kern="1200" dirty="0"/>
        </a:p>
      </dsp:txBody>
      <dsp:txXfrm>
        <a:off x="77676" y="3532527"/>
        <a:ext cx="3937242" cy="1435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1CD70-DC85-B24F-AABF-86E5E97BDA07}">
      <dsp:nvSpPr>
        <dsp:cNvPr id="0" name=""/>
        <dsp:cNvSpPr/>
      </dsp:nvSpPr>
      <dsp:spPr>
        <a:xfrm>
          <a:off x="656080" y="585"/>
          <a:ext cx="3948673" cy="2369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300" kern="1200" dirty="0"/>
            <a:t>Teoria statystycznej jednorazowości</a:t>
          </a:r>
          <a:endParaRPr lang="en-GB" sz="4300" kern="1200" dirty="0"/>
        </a:p>
      </dsp:txBody>
      <dsp:txXfrm>
        <a:off x="656080" y="585"/>
        <a:ext cx="3948673" cy="2369204"/>
      </dsp:txXfrm>
    </dsp:sp>
    <dsp:sp modelId="{EF4F0F11-58AF-D64A-815F-E5E27996E896}">
      <dsp:nvSpPr>
        <dsp:cNvPr id="0" name=""/>
        <dsp:cNvSpPr/>
      </dsp:nvSpPr>
      <dsp:spPr>
        <a:xfrm>
          <a:off x="4999621" y="585"/>
          <a:ext cx="3948673" cy="2369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300" kern="1200" dirty="0"/>
            <a:t>Teoria „drobnych monet”</a:t>
          </a:r>
          <a:endParaRPr lang="en-GB" sz="4300" kern="1200" dirty="0"/>
        </a:p>
      </dsp:txBody>
      <dsp:txXfrm>
        <a:off x="4999621" y="585"/>
        <a:ext cx="3948673" cy="23692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6686F-E137-4641-9308-E032E6574438}">
      <dsp:nvSpPr>
        <dsp:cNvPr id="0" name=""/>
        <dsp:cNvSpPr/>
      </dsp:nvSpPr>
      <dsp:spPr>
        <a:xfrm>
          <a:off x="0" y="0"/>
          <a:ext cx="5218765" cy="10844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Utwór nieukończony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Art. 1 ust. 3 Pr. Aut,: utwór jest przedmiotem prawa autorskiego od chwili ustalenia, choćby miał postać nieukończoną</a:t>
          </a:r>
          <a:endParaRPr lang="en-GB" sz="1000" kern="1200" dirty="0"/>
        </a:p>
      </dsp:txBody>
      <dsp:txXfrm>
        <a:off x="1152199" y="0"/>
        <a:ext cx="4066566" cy="1084460"/>
      </dsp:txXfrm>
    </dsp:sp>
    <dsp:sp modelId="{43EAABBB-C122-41A5-8D2C-421653A50C50}">
      <dsp:nvSpPr>
        <dsp:cNvPr id="0" name=""/>
        <dsp:cNvSpPr/>
      </dsp:nvSpPr>
      <dsp:spPr>
        <a:xfrm>
          <a:off x="108446" y="108446"/>
          <a:ext cx="1043753" cy="8675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DA390-2D13-4A9A-93F7-F9638EA39BBB}">
      <dsp:nvSpPr>
        <dsp:cNvPr id="0" name=""/>
        <dsp:cNvSpPr/>
      </dsp:nvSpPr>
      <dsp:spPr>
        <a:xfrm>
          <a:off x="0" y="1201344"/>
          <a:ext cx="5218765" cy="10844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Część utworu już ukończonego</a:t>
          </a:r>
          <a:endParaRPr lang="en-GB" sz="1300" kern="1200" dirty="0"/>
        </a:p>
      </dsp:txBody>
      <dsp:txXfrm>
        <a:off x="1152199" y="1201344"/>
        <a:ext cx="4066566" cy="1084460"/>
      </dsp:txXfrm>
    </dsp:sp>
    <dsp:sp modelId="{67D042C7-0320-4414-8125-095AF730F8D5}">
      <dsp:nvSpPr>
        <dsp:cNvPr id="0" name=""/>
        <dsp:cNvSpPr/>
      </dsp:nvSpPr>
      <dsp:spPr>
        <a:xfrm>
          <a:off x="108446" y="1301353"/>
          <a:ext cx="1043753" cy="8675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FAAF0-41A8-4FBE-BBFF-959B6757038F}">
      <dsp:nvSpPr>
        <dsp:cNvPr id="0" name=""/>
        <dsp:cNvSpPr/>
      </dsp:nvSpPr>
      <dsp:spPr>
        <a:xfrm>
          <a:off x="0" y="2385814"/>
          <a:ext cx="5218765" cy="10844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Ochrona składników utworu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Elementy wolne (np. pomysł, koncepcja, problem badawczy, hipoteza, ustalenia faktów, fabuła, powszechnie wykorzystywane elementy dzieł architektonicznych, układy rytmiczne w utworach muzycznych)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Elementy chronione</a:t>
          </a:r>
          <a:endParaRPr lang="en-GB" sz="1000" kern="1200" dirty="0"/>
        </a:p>
      </dsp:txBody>
      <dsp:txXfrm>
        <a:off x="1152199" y="2385814"/>
        <a:ext cx="4066566" cy="1084460"/>
      </dsp:txXfrm>
    </dsp:sp>
    <dsp:sp modelId="{7835696D-EE90-4B31-9282-A16B96F60037}">
      <dsp:nvSpPr>
        <dsp:cNvPr id="0" name=""/>
        <dsp:cNvSpPr/>
      </dsp:nvSpPr>
      <dsp:spPr>
        <a:xfrm>
          <a:off x="108446" y="2494260"/>
          <a:ext cx="1043753" cy="8675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652FE-01A2-4647-AFA1-83AEE974DF0E}">
      <dsp:nvSpPr>
        <dsp:cNvPr id="0" name=""/>
        <dsp:cNvSpPr/>
      </dsp:nvSpPr>
      <dsp:spPr>
        <a:xfrm rot="10800000">
          <a:off x="2186426" y="631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dirty="0"/>
            <a:t>akty normatywne lub ich urzędowe projekty;</a:t>
          </a:r>
          <a:endParaRPr lang="en-GB" sz="2700" kern="1200" dirty="0"/>
        </a:p>
      </dsp:txBody>
      <dsp:txXfrm rot="10800000">
        <a:off x="2367919" y="631"/>
        <a:ext cx="7778390" cy="725973"/>
      </dsp:txXfrm>
    </dsp:sp>
    <dsp:sp modelId="{28BE1499-1EBC-4791-AECA-F76285003D42}">
      <dsp:nvSpPr>
        <dsp:cNvPr id="0" name=""/>
        <dsp:cNvSpPr/>
      </dsp:nvSpPr>
      <dsp:spPr>
        <a:xfrm>
          <a:off x="1795424" y="51275"/>
          <a:ext cx="725973" cy="7259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5BB50-DF81-4636-8011-90707269D106}">
      <dsp:nvSpPr>
        <dsp:cNvPr id="0" name=""/>
        <dsp:cNvSpPr/>
      </dsp:nvSpPr>
      <dsp:spPr>
        <a:xfrm rot="10800000">
          <a:off x="2186426" y="908098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dirty="0"/>
            <a:t>urzędowe dokumenty, materiały, znaki i symbole;</a:t>
          </a:r>
          <a:endParaRPr lang="en-GB" sz="2700" kern="1200" dirty="0"/>
        </a:p>
      </dsp:txBody>
      <dsp:txXfrm rot="10800000">
        <a:off x="2367919" y="908098"/>
        <a:ext cx="7778390" cy="725973"/>
      </dsp:txXfrm>
    </dsp:sp>
    <dsp:sp modelId="{E7D891D7-8258-4EC3-997D-948D7E9525F4}">
      <dsp:nvSpPr>
        <dsp:cNvPr id="0" name=""/>
        <dsp:cNvSpPr/>
      </dsp:nvSpPr>
      <dsp:spPr>
        <a:xfrm>
          <a:off x="1823439" y="908098"/>
          <a:ext cx="725973" cy="72597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FBAA3-E778-483D-982F-DCD9E23850C2}">
      <dsp:nvSpPr>
        <dsp:cNvPr id="0" name=""/>
        <dsp:cNvSpPr/>
      </dsp:nvSpPr>
      <dsp:spPr>
        <a:xfrm rot="10800000">
          <a:off x="2186426" y="1815565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dirty="0"/>
            <a:t>opublikowane opisy patentowe lub ochronne;</a:t>
          </a:r>
          <a:endParaRPr lang="en-GB" sz="2700" kern="1200" dirty="0"/>
        </a:p>
      </dsp:txBody>
      <dsp:txXfrm rot="10800000">
        <a:off x="2367919" y="1815565"/>
        <a:ext cx="7778390" cy="725973"/>
      </dsp:txXfrm>
    </dsp:sp>
    <dsp:sp modelId="{2B0C3FE5-10D5-4A30-BBCC-7D71BC439A66}">
      <dsp:nvSpPr>
        <dsp:cNvPr id="0" name=""/>
        <dsp:cNvSpPr/>
      </dsp:nvSpPr>
      <dsp:spPr>
        <a:xfrm>
          <a:off x="1823439" y="1815565"/>
          <a:ext cx="725973" cy="72597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FE6DF-C168-4B13-8DB6-A068FF4DDAAE}">
      <dsp:nvSpPr>
        <dsp:cNvPr id="0" name=""/>
        <dsp:cNvSpPr/>
      </dsp:nvSpPr>
      <dsp:spPr>
        <a:xfrm rot="10800000">
          <a:off x="2186426" y="2723032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proste informacje prasowe.</a:t>
          </a:r>
        </a:p>
      </dsp:txBody>
      <dsp:txXfrm rot="10800000">
        <a:off x="2367919" y="2723032"/>
        <a:ext cx="7778390" cy="725973"/>
      </dsp:txXfrm>
    </dsp:sp>
    <dsp:sp modelId="{B17FB34F-4585-4998-BC07-2D5E3D19499A}">
      <dsp:nvSpPr>
        <dsp:cNvPr id="0" name=""/>
        <dsp:cNvSpPr/>
      </dsp:nvSpPr>
      <dsp:spPr>
        <a:xfrm>
          <a:off x="1823439" y="2723032"/>
          <a:ext cx="725973" cy="72597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38A7B-8135-B84F-8CBE-7FFBAECE8158}">
      <dsp:nvSpPr>
        <dsp:cNvPr id="0" name=""/>
        <dsp:cNvSpPr/>
      </dsp:nvSpPr>
      <dsp:spPr>
        <a:xfrm>
          <a:off x="0" y="0"/>
          <a:ext cx="94043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64EDF-7556-EE45-A7B1-98C509A5C949}">
      <dsp:nvSpPr>
        <dsp:cNvPr id="0" name=""/>
        <dsp:cNvSpPr/>
      </dsp:nvSpPr>
      <dsp:spPr>
        <a:xfrm>
          <a:off x="0" y="0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Stworzony przez człowieka</a:t>
          </a:r>
          <a:endParaRPr lang="en-US" sz="2800" kern="1200"/>
        </a:p>
      </dsp:txBody>
      <dsp:txXfrm>
        <a:off x="0" y="0"/>
        <a:ext cx="9404352" cy="1014108"/>
      </dsp:txXfrm>
    </dsp:sp>
    <dsp:sp modelId="{3B67E01B-C5D2-6C48-BEFB-EFE76E3C9EDB}">
      <dsp:nvSpPr>
        <dsp:cNvPr id="0" name=""/>
        <dsp:cNvSpPr/>
      </dsp:nvSpPr>
      <dsp:spPr>
        <a:xfrm>
          <a:off x="0" y="1014108"/>
          <a:ext cx="94043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FF2DE-44FA-5E4E-A5CC-AB7F116AF4E1}">
      <dsp:nvSpPr>
        <dsp:cNvPr id="0" name=""/>
        <dsp:cNvSpPr/>
      </dsp:nvSpPr>
      <dsp:spPr>
        <a:xfrm>
          <a:off x="0" y="1014108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/>
            <a:t>Ustalony w jakiejkolwiek postaci</a:t>
          </a:r>
          <a:endParaRPr lang="en-US" sz="2800" kern="1200" dirty="0"/>
        </a:p>
      </dsp:txBody>
      <dsp:txXfrm>
        <a:off x="0" y="1014108"/>
        <a:ext cx="9404352" cy="1014108"/>
      </dsp:txXfrm>
    </dsp:sp>
    <dsp:sp modelId="{B49221F0-5708-194D-86C5-133D39B0AB73}">
      <dsp:nvSpPr>
        <dsp:cNvPr id="0" name=""/>
        <dsp:cNvSpPr/>
      </dsp:nvSpPr>
      <dsp:spPr>
        <a:xfrm>
          <a:off x="0" y="2028216"/>
          <a:ext cx="94043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BA34-EFA2-6540-9954-EC1D62821350}">
      <dsp:nvSpPr>
        <dsp:cNvPr id="0" name=""/>
        <dsp:cNvSpPr/>
      </dsp:nvSpPr>
      <dsp:spPr>
        <a:xfrm>
          <a:off x="0" y="2028216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„działalność twórcza o indywidualnym charakterze”</a:t>
          </a:r>
          <a:endParaRPr lang="en-US" sz="2800" kern="1200"/>
        </a:p>
      </dsp:txBody>
      <dsp:txXfrm>
        <a:off x="0" y="2028216"/>
        <a:ext cx="9404352" cy="1014108"/>
      </dsp:txXfrm>
    </dsp:sp>
    <dsp:sp modelId="{DC0AF71A-2870-C042-8843-0E9261367C71}">
      <dsp:nvSpPr>
        <dsp:cNvPr id="0" name=""/>
        <dsp:cNvSpPr/>
      </dsp:nvSpPr>
      <dsp:spPr>
        <a:xfrm>
          <a:off x="0" y="3042325"/>
          <a:ext cx="94043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6BDBC-9EF0-064A-BD8C-16185ADFA088}">
      <dsp:nvSpPr>
        <dsp:cNvPr id="0" name=""/>
        <dsp:cNvSpPr/>
      </dsp:nvSpPr>
      <dsp:spPr>
        <a:xfrm>
          <a:off x="0" y="3042325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Nie zaliczony do ustawowej kategorii wytworów wyłączonych spod możliwości uznania ich za utwór</a:t>
          </a:r>
          <a:endParaRPr lang="en-US" sz="2800" kern="1200"/>
        </a:p>
      </dsp:txBody>
      <dsp:txXfrm>
        <a:off x="0" y="3042325"/>
        <a:ext cx="9404352" cy="10141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9858B-7374-AC4E-A900-A9B3659FBA15}">
      <dsp:nvSpPr>
        <dsp:cNvPr id="0" name=""/>
        <dsp:cNvSpPr/>
      </dsp:nvSpPr>
      <dsp:spPr>
        <a:xfrm>
          <a:off x="0" y="300892"/>
          <a:ext cx="9404352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882" tIns="312420" rIns="72988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Nie występują wyraźne wpływy innego utworu,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Autor decyduje samodzielnie o korzystaniu</a:t>
          </a:r>
        </a:p>
      </dsp:txBody>
      <dsp:txXfrm>
        <a:off x="0" y="300892"/>
        <a:ext cx="9404352" cy="874125"/>
      </dsp:txXfrm>
    </dsp:sp>
    <dsp:sp modelId="{8BCFCD8C-D73C-5F4E-A8A8-475A36FB29C8}">
      <dsp:nvSpPr>
        <dsp:cNvPr id="0" name=""/>
        <dsp:cNvSpPr/>
      </dsp:nvSpPr>
      <dsp:spPr>
        <a:xfrm>
          <a:off x="470217" y="79492"/>
          <a:ext cx="6583046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823" tIns="0" rIns="24882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Samoistny</a:t>
          </a:r>
        </a:p>
      </dsp:txBody>
      <dsp:txXfrm>
        <a:off x="491833" y="101108"/>
        <a:ext cx="6539814" cy="399568"/>
      </dsp:txXfrm>
    </dsp:sp>
    <dsp:sp modelId="{A49B080A-5D3B-DA43-B526-537484E8EB53}">
      <dsp:nvSpPr>
        <dsp:cNvPr id="0" name=""/>
        <dsp:cNvSpPr/>
      </dsp:nvSpPr>
      <dsp:spPr>
        <a:xfrm>
          <a:off x="0" y="1477417"/>
          <a:ext cx="9404352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882" tIns="312420" rIns="72988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Przejmuje elementy twórcze innego utworu – macierzystego jednocześnie sam jest utworem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Rozporządzanie utworem i rozpowszechnianie wymaga zgody twórcy u. macierzystego</a:t>
          </a:r>
        </a:p>
      </dsp:txBody>
      <dsp:txXfrm>
        <a:off x="0" y="1477417"/>
        <a:ext cx="9404352" cy="897750"/>
      </dsp:txXfrm>
    </dsp:sp>
    <dsp:sp modelId="{96449881-A5D5-364F-B530-86005966393D}">
      <dsp:nvSpPr>
        <dsp:cNvPr id="0" name=""/>
        <dsp:cNvSpPr/>
      </dsp:nvSpPr>
      <dsp:spPr>
        <a:xfrm>
          <a:off x="470217" y="1256017"/>
          <a:ext cx="6583046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823" tIns="0" rIns="24882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Zależny</a:t>
          </a:r>
        </a:p>
      </dsp:txBody>
      <dsp:txXfrm>
        <a:off x="491833" y="1277633"/>
        <a:ext cx="6539814" cy="399568"/>
      </dsp:txXfrm>
    </dsp:sp>
    <dsp:sp modelId="{0B629FF8-5B3E-E54A-9B88-613E349A9B52}">
      <dsp:nvSpPr>
        <dsp:cNvPr id="0" name=""/>
        <dsp:cNvSpPr/>
      </dsp:nvSpPr>
      <dsp:spPr>
        <a:xfrm>
          <a:off x="0" y="2677567"/>
          <a:ext cx="9404352" cy="1299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882" tIns="312420" rIns="72988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Inny utwór jest jedynie przyczynkiem do powstania nowego utworu, U. inspirowany nie przejmuje cech twórczych,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Autor utworu inspirowanego nie potrzebuje zgody autora dzieła stanowiącego inspiracje na rozpowszechnianie </a:t>
          </a:r>
        </a:p>
      </dsp:txBody>
      <dsp:txXfrm>
        <a:off x="0" y="2677567"/>
        <a:ext cx="9404352" cy="1299375"/>
      </dsp:txXfrm>
    </dsp:sp>
    <dsp:sp modelId="{53107EC9-DC0B-504C-A267-DCA13B7180D0}">
      <dsp:nvSpPr>
        <dsp:cNvPr id="0" name=""/>
        <dsp:cNvSpPr/>
      </dsp:nvSpPr>
      <dsp:spPr>
        <a:xfrm>
          <a:off x="470217" y="2456166"/>
          <a:ext cx="6583046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823" tIns="0" rIns="24882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Inspirowany</a:t>
          </a:r>
        </a:p>
      </dsp:txBody>
      <dsp:txXfrm>
        <a:off x="491833" y="2477782"/>
        <a:ext cx="6539814" cy="399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2F4B3-7765-47C3-9E4C-889465F69C1D}">
      <dsp:nvSpPr>
        <dsp:cNvPr id="0" name=""/>
        <dsp:cNvSpPr/>
      </dsp:nvSpPr>
      <dsp:spPr>
        <a:xfrm>
          <a:off x="1148746" y="102971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1B96B-DB5C-45BE-B738-4C913AFFB508}">
      <dsp:nvSpPr>
        <dsp:cNvPr id="0" name=""/>
        <dsp:cNvSpPr/>
      </dsp:nvSpPr>
      <dsp:spPr>
        <a:xfrm>
          <a:off x="653746" y="2223090"/>
          <a:ext cx="1800000" cy="136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Działalność kilku twórców </a:t>
          </a:r>
          <a:r>
            <a:rPr lang="pl-PL" sz="1100" kern="1200">
              <a:sym typeface="Wingdings" panose="05000000000000000000" pitchFamily="2" charset="2"/>
            </a:rPr>
            <a:t></a:t>
          </a:r>
          <a:r>
            <a:rPr lang="pl-PL" sz="1100" kern="1200"/>
            <a:t> połączenie odrębnych utworów w celu wspólnego rozpowszechnienia (np. muzyka + tekst, opowiadanie + rysunki/fotografie, muzyka + film)</a:t>
          </a:r>
          <a:endParaRPr lang="en-US" sz="1100" kern="1200"/>
        </a:p>
      </dsp:txBody>
      <dsp:txXfrm>
        <a:off x="653746" y="2223090"/>
        <a:ext cx="1800000" cy="1361359"/>
      </dsp:txXfrm>
    </dsp:sp>
    <dsp:sp modelId="{801DDC84-7CBA-46D2-9CD1-21BA8F3E0433}">
      <dsp:nvSpPr>
        <dsp:cNvPr id="0" name=""/>
        <dsp:cNvSpPr/>
      </dsp:nvSpPr>
      <dsp:spPr>
        <a:xfrm>
          <a:off x="3263746" y="102971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34ABA-5CB7-4836-8FD1-BEEDB65F8FC7}">
      <dsp:nvSpPr>
        <dsp:cNvPr id="0" name=""/>
        <dsp:cNvSpPr/>
      </dsp:nvSpPr>
      <dsp:spPr>
        <a:xfrm>
          <a:off x="2768746" y="2223090"/>
          <a:ext cx="1800000" cy="136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b="1" kern="1200"/>
            <a:t>Każdy z twórców może żądać od pozostałych udzielenia zezwolenia na rozpowszechnienie tak powstałej całości, </a:t>
          </a:r>
          <a:r>
            <a:rPr lang="pl-PL" sz="1100" kern="1200"/>
            <a:t>chyba że istnienie słuszna podstawa odmowy, a umowa nie stanowi inaczej</a:t>
          </a:r>
          <a:endParaRPr lang="en-US" sz="1100" kern="1200"/>
        </a:p>
      </dsp:txBody>
      <dsp:txXfrm>
        <a:off x="2768746" y="2223090"/>
        <a:ext cx="1800000" cy="1361359"/>
      </dsp:txXfrm>
    </dsp:sp>
    <dsp:sp modelId="{B7D54ABA-E342-41F4-97C2-860375D92D66}">
      <dsp:nvSpPr>
        <dsp:cNvPr id="0" name=""/>
        <dsp:cNvSpPr/>
      </dsp:nvSpPr>
      <dsp:spPr>
        <a:xfrm>
          <a:off x="5378746" y="102971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C9926-257E-48F9-AD51-9045316BE096}">
      <dsp:nvSpPr>
        <dsp:cNvPr id="0" name=""/>
        <dsp:cNvSpPr/>
      </dsp:nvSpPr>
      <dsp:spPr>
        <a:xfrm>
          <a:off x="4883746" y="2223090"/>
          <a:ext cx="1800000" cy="136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b="1" kern="1200"/>
            <a:t>Brak współautorstwa – </a:t>
          </a:r>
          <a:r>
            <a:rPr lang="pl-PL" sz="1100" kern="1200"/>
            <a:t>nie ma wspólnego tworzenia utworu, </a:t>
          </a:r>
          <a:endParaRPr lang="en-US" sz="1100" kern="1200"/>
        </a:p>
      </dsp:txBody>
      <dsp:txXfrm>
        <a:off x="4883746" y="2223090"/>
        <a:ext cx="1800000" cy="1361359"/>
      </dsp:txXfrm>
    </dsp:sp>
    <dsp:sp modelId="{38C8442C-C23D-48B6-8653-DEBDF095C317}">
      <dsp:nvSpPr>
        <dsp:cNvPr id="0" name=""/>
        <dsp:cNvSpPr/>
      </dsp:nvSpPr>
      <dsp:spPr>
        <a:xfrm>
          <a:off x="7493747" y="102971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F137D-5CF8-4FA4-9BCD-ECE3C4A429F6}">
      <dsp:nvSpPr>
        <dsp:cNvPr id="0" name=""/>
        <dsp:cNvSpPr/>
      </dsp:nvSpPr>
      <dsp:spPr>
        <a:xfrm>
          <a:off x="6998747" y="2223090"/>
          <a:ext cx="1800000" cy="136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Ochronie prawnoautorskiej podlega utwór połączony jako </a:t>
          </a:r>
          <a:r>
            <a:rPr lang="pl-PL" sz="1100" b="1" kern="1200"/>
            <a:t>całość, </a:t>
          </a:r>
          <a:r>
            <a:rPr lang="pl-PL" sz="1100" kern="1200"/>
            <a:t>chociaż jego poszczególne składniki zachowują odrębność, </a:t>
          </a:r>
          <a:endParaRPr lang="en-US" sz="1100" kern="1200"/>
        </a:p>
      </dsp:txBody>
      <dsp:txXfrm>
        <a:off x="6998747" y="2223090"/>
        <a:ext cx="1800000" cy="1361359"/>
      </dsp:txXfrm>
    </dsp:sp>
    <dsp:sp modelId="{FC065969-5E3B-4713-9078-8D9D96C01B5C}">
      <dsp:nvSpPr>
        <dsp:cNvPr id="0" name=""/>
        <dsp:cNvSpPr/>
      </dsp:nvSpPr>
      <dsp:spPr>
        <a:xfrm>
          <a:off x="9608747" y="1029718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07CD9-D40C-4ABC-BFA4-71F5377C4E2D}">
      <dsp:nvSpPr>
        <dsp:cNvPr id="0" name=""/>
        <dsp:cNvSpPr/>
      </dsp:nvSpPr>
      <dsp:spPr>
        <a:xfrm>
          <a:off x="9113747" y="2223090"/>
          <a:ext cx="1800000" cy="136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Od woli twórców zależy czy wspólne rozpowszechnianie dotyczy wszystkich czy tylko niektórych sposobów publicznego rozpowszechniania, </a:t>
          </a:r>
          <a:endParaRPr lang="en-US" sz="1100" kern="1200"/>
        </a:p>
      </dsp:txBody>
      <dsp:txXfrm>
        <a:off x="9113747" y="2223090"/>
        <a:ext cx="1800000" cy="1361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87588-330B-BC47-83A4-F5A4C1346D5C}" type="datetimeFigureOut">
              <a:rPr lang="pl-PL" smtClean="0"/>
              <a:t>6.03.2024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FA6E8-2AD5-B849-82CE-283FD27821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2068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3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73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3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6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7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7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0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4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nakeoil-os.net/wiki/Configuration/snakeoil-activation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creativecommons.org/licenses/by-nc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24.jpg"/><Relationship Id="rId2" Type="http://schemas.openxmlformats.org/officeDocument/2006/relationships/hyperlink" Target="http://bibliotekabol1.blogspot.com/2011/03/wiosna-w-poezj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://www.hilydesigns.com/2019/05/bella-hadid-viste-disenos-de-ensueno.html" TargetMode="Externa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darrenheitner/2018/02/28/nike-earns-9th-circuit-win-in-jumpman-copyright-case/?sh=7f2202a73ec8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grounds.com/art/view/ace0fredspades/undead-creator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d/3.0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68962" TargetMode="External"/><Relationship Id="rId2" Type="http://schemas.openxmlformats.org/officeDocument/2006/relationships/image" Target="../media/image2.jpg!d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64087&amp;picture=hollywoodfilm-cinema-board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open-retailmanagement/chapter/attracting-the-best-employees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9937401@N07/5475014890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iames.social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tock.com/free-photos/student-library-carrying-heavy-books-106223669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eidicohen.com/b2b-content-marketing-trends-for-2014-research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pl/photo/1452923" TargetMode="External"/><Relationship Id="rId3" Type="http://schemas.openxmlformats.org/officeDocument/2006/relationships/hyperlink" Target="https://pl.wikipedia.org/wiki/Rock" TargetMode="External"/><Relationship Id="rId7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ippopx.com/en/flower-flowers-plant-composition-bouquet-nature-decorative-flower-301375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ójwymiarowy ozdobny">
            <a:extLst>
              <a:ext uri="{FF2B5EF4-FFF2-40B4-BE49-F238E27FC236}">
                <a16:creationId xmlns:a16="http://schemas.microsoft.com/office/drawing/2014/main" id="{D806F96D-5BE0-485A-7E3E-55B4EA7234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458" b="6978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44A667E-E2B1-16DB-77CA-1EAD50AF6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8161" y="2211978"/>
            <a:ext cx="3535679" cy="14257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pl-PL" dirty="0"/>
              <a:t>PRAWO AUTORSKIE i PRAWA </a:t>
            </a:r>
            <a:r>
              <a:rPr lang="pl-PL" dirty="0" err="1"/>
              <a:t>POKrewne</a:t>
            </a:r>
            <a:br>
              <a:rPr lang="pl-PL" dirty="0"/>
            </a:br>
            <a:r>
              <a:rPr lang="pl-PL" dirty="0"/>
              <a:t>cz. 1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8A99D24-E433-CBC4-23FA-716A82433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dr Agnieszka Kwiecień-Madej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443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7D807F-2A46-8C68-6070-FB82F657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 err="1"/>
              <a:t>Spór</a:t>
            </a:r>
            <a:r>
              <a:rPr lang="en-US" sz="5400" dirty="0"/>
              <a:t> </a:t>
            </a:r>
            <a:r>
              <a:rPr lang="en-US" sz="5400" dirty="0" err="1"/>
              <a:t>Gautel</a:t>
            </a:r>
            <a:r>
              <a:rPr lang="en-US" sz="5400" dirty="0"/>
              <a:t> vs. Rheims</a:t>
            </a:r>
          </a:p>
        </p:txBody>
      </p:sp>
      <p:pic>
        <p:nvPicPr>
          <p:cNvPr id="5" name="Symbol zastępczy zawartości 4" descr="Obraz zawierający tekst, Ludzka twarz, osoba, kobieta&#10;&#10;Opis wygenerowany automatycznie">
            <a:extLst>
              <a:ext uri="{FF2B5EF4-FFF2-40B4-BE49-F238E27FC236}">
                <a16:creationId xmlns:a16="http://schemas.microsoft.com/office/drawing/2014/main" id="{178F3D5C-1C47-6AEB-AAC3-8CB764BE7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956" y="415555"/>
            <a:ext cx="6414229" cy="60614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312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C90A03-C11B-4111-A2FD-2350C4CE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76" y="493986"/>
            <a:ext cx="9144000" cy="1263649"/>
          </a:xfrm>
        </p:spPr>
        <p:txBody>
          <a:bodyPr/>
          <a:lstStyle/>
          <a:p>
            <a:r>
              <a:rPr lang="pl-PL" dirty="0"/>
              <a:t>Ochrona części utworu</a:t>
            </a:r>
            <a:endParaRPr lang="en-GB" dirty="0"/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4F8031A3-129B-4651-B9EC-E7B976375C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6" y="2016124"/>
          <a:ext cx="5218766" cy="3470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pole tekstowe 2">
            <a:extLst>
              <a:ext uri="{FF2B5EF4-FFF2-40B4-BE49-F238E27FC236}">
                <a16:creationId xmlns:a16="http://schemas.microsoft.com/office/drawing/2014/main" id="{61A6DA18-8A69-CF49-84F3-99ABC7022011}"/>
              </a:ext>
            </a:extLst>
          </p:cNvPr>
          <p:cNvSpPr txBox="1"/>
          <p:nvPr/>
        </p:nvSpPr>
        <p:spPr>
          <a:xfrm rot="10800000" flipV="1">
            <a:off x="7071274" y="859430"/>
            <a:ext cx="4946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highlight>
                  <a:srgbClr val="FFFF00"/>
                </a:highlight>
              </a:rPr>
              <a:t>Art. 1 ust. 2</a:t>
            </a:r>
            <a:r>
              <a:rPr lang="pl-PL" sz="1600" baseline="30000" dirty="0">
                <a:highlight>
                  <a:srgbClr val="FFFF00"/>
                </a:highlight>
              </a:rPr>
              <a:t>1  - </a:t>
            </a:r>
            <a:r>
              <a:rPr lang="pl-PL" sz="1600" dirty="0">
                <a:highlight>
                  <a:srgbClr val="FFFF00"/>
                </a:highlight>
              </a:rPr>
              <a:t>Ochroną objęty może być wyłącznie sposób wyrażenia; nie są objęte ochroną odkrycia, idee, procedury, metody i zasady działania oraz koncepcje matematyczne.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FD2414F-72E5-3636-5EF7-BB5170F7D116}"/>
              </a:ext>
            </a:extLst>
          </p:cNvPr>
          <p:cNvSpPr txBox="1"/>
          <p:nvPr/>
        </p:nvSpPr>
        <p:spPr>
          <a:xfrm>
            <a:off x="7175351" y="4582757"/>
            <a:ext cx="4184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Inne przykłady elementów niechronionych:</a:t>
            </a:r>
          </a:p>
          <a:p>
            <a:r>
              <a:rPr lang="pl-PL" dirty="0"/>
              <a:t>- pojedyncze dźwięki, słowa, kolory, akordy, nuty, melodia ludowa</a:t>
            </a:r>
          </a:p>
          <a:p>
            <a:r>
              <a:rPr lang="pl-PL" dirty="0"/>
              <a:t>- najczęściej niechronionym elementem jest tytuł,</a:t>
            </a:r>
          </a:p>
        </p:txBody>
      </p:sp>
      <p:pic>
        <p:nvPicPr>
          <p:cNvPr id="7" name="Obraz 6" descr="Obraz zawierający paznokieć, osoba, palec, dłoń&#10;&#10;Opis wygenerowany automatycznie">
            <a:extLst>
              <a:ext uri="{FF2B5EF4-FFF2-40B4-BE49-F238E27FC236}">
                <a16:creationId xmlns:a16="http://schemas.microsoft.com/office/drawing/2014/main" id="{D6B690C2-5290-143C-DB85-7DEE283869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75351" y="2407529"/>
            <a:ext cx="3683000" cy="1270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51E6881-C6ED-F521-5C14-C943EEF95979}"/>
              </a:ext>
            </a:extLst>
          </p:cNvPr>
          <p:cNvSpPr txBox="1"/>
          <p:nvPr/>
        </p:nvSpPr>
        <p:spPr>
          <a:xfrm>
            <a:off x="7071274" y="3720892"/>
            <a:ext cx="3683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>
                <a:hlinkClick r:id="rId8" tooltip="https://www.snakeoil-os.net/wiki/Configuration/snakeoil-activation"/>
              </a:rPr>
              <a:t>To zdjęcie</a:t>
            </a:r>
            <a:r>
              <a:rPr lang="pl-PL" sz="900" dirty="0"/>
              <a:t>, autor: Nieznany autor, licencja: </a:t>
            </a:r>
            <a:r>
              <a:rPr lang="pl-PL" sz="900" dirty="0">
                <a:hlinkClick r:id="rId9" tooltip="https://creativecommons.org/licenses/by-nc-sa/3.0/"/>
              </a:rPr>
              <a:t>CC BY-SA-NC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216229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4BA8B1-DB8E-4F10-9D55-9ED00CBD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321276"/>
            <a:ext cx="9208056" cy="1507524"/>
          </a:xfrm>
        </p:spPr>
        <p:txBody>
          <a:bodyPr>
            <a:normAutofit/>
          </a:bodyPr>
          <a:lstStyle/>
          <a:p>
            <a:r>
              <a:rPr lang="pl-PL" dirty="0">
                <a:highlight>
                  <a:srgbClr val="FFFF00"/>
                </a:highlight>
              </a:rPr>
              <a:t>Art. 4 Pr. Aut – Wyłączenia</a:t>
            </a:r>
            <a:br>
              <a:rPr lang="pl-PL" dirty="0"/>
            </a:br>
            <a:r>
              <a:rPr lang="pl-PL" sz="2200" i="0" dirty="0">
                <a:effectLst/>
                <a:latin typeface="Noto Serif"/>
              </a:rPr>
              <a:t>Nie stanowią przedmiotu prawa autorskiego</a:t>
            </a:r>
            <a:r>
              <a:rPr lang="pl-PL" sz="2200" b="1" dirty="0">
                <a:latin typeface="Noto Serif"/>
              </a:rPr>
              <a:t>:</a:t>
            </a:r>
            <a:endParaRPr lang="en-GB" dirty="0"/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5A65C90F-ACE0-4C9E-8E53-8366C4693A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333828" y="2217920"/>
          <a:ext cx="11969750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902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D7D29E-3B80-A84E-8971-31ED1C95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569339"/>
          </a:xfrm>
        </p:spPr>
        <p:txBody>
          <a:bodyPr>
            <a:normAutofit/>
          </a:bodyPr>
          <a:lstStyle/>
          <a:p>
            <a:r>
              <a:rPr lang="pl-PL" dirty="0"/>
              <a:t>Katalog utworów</a:t>
            </a:r>
          </a:p>
        </p:txBody>
      </p:sp>
      <p:pic>
        <p:nvPicPr>
          <p:cNvPr id="5" name="Picture 4" descr="Closeup zdjęcie z otwartej książki">
            <a:extLst>
              <a:ext uri="{FF2B5EF4-FFF2-40B4-BE49-F238E27FC236}">
                <a16:creationId xmlns:a16="http://schemas.microsoft.com/office/drawing/2014/main" id="{85603A07-EEC0-B87E-8716-32DBD2932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1" r="17547" b="-2"/>
          <a:stretch/>
        </p:blipFill>
        <p:spPr>
          <a:xfrm>
            <a:off x="6094410" y="609601"/>
            <a:ext cx="5449889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5346A2-F593-2347-814A-A165AE38F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618735"/>
            <a:ext cx="4797256" cy="462966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W szczególności przedmiotem prawa autorskiego są utwory: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1) wyrażone słowem, symbolami matematycznymi, znakami graficznymi (literackie, publicystyczne, naukowe, kartograficzne oraz programy komputerowe);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2)  plastyczne;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3)  fotograficzne;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4)  lutnicze;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5) wzornictwa przemysłowego;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6) architektoniczne, architektoniczno-urbanistyczne i urbanistyczne;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7) muzyczne i słowno-muzyczne;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8) sceniczne, sceniczno-muzyczne, choreograficzne i pantomimiczne;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9) audiowizualne (w tym filmowe).</a:t>
            </a:r>
          </a:p>
          <a:p>
            <a:pPr>
              <a:lnSpc>
                <a:spcPct val="90000"/>
              </a:lnSpc>
            </a:pP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32374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2A96C3-25E0-7243-9314-038E3AB2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UTWÓR - PODSUMOWANIE 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BF44A75D-1F2D-192E-E697-2EC164D733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913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793A58-E68C-434F-BA64-FB01E37A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9274168" cy="803189"/>
          </a:xfrm>
        </p:spPr>
        <p:txBody>
          <a:bodyPr/>
          <a:lstStyle/>
          <a:p>
            <a:r>
              <a:rPr lang="pl-PL" dirty="0"/>
              <a:t>Utwór zbiorowy a zbiór utworów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0B97604-562E-77CE-B864-8325574C7516}"/>
              </a:ext>
            </a:extLst>
          </p:cNvPr>
          <p:cNvSpPr txBox="1"/>
          <p:nvPr/>
        </p:nvSpPr>
        <p:spPr>
          <a:xfrm>
            <a:off x="2210486" y="6527800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2" tooltip="http://bibliotekabol1.blogspot.com/2011/03/wiosna-w-poezji.html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3" tooltip="https://creativecommons.org/licenses/by-sa/3.0/"/>
              </a:rPr>
              <a:t>CC BY-SA</a:t>
            </a:r>
            <a:endParaRPr lang="pl-PL" sz="900"/>
          </a:p>
        </p:txBody>
      </p:sp>
      <p:pic>
        <p:nvPicPr>
          <p:cNvPr id="8" name="Obraz 7" descr="Obraz zawierający tekst, Ludzka twarz, plakat, książka&#10;&#10;Opis wygenerowany automatycznie">
            <a:extLst>
              <a:ext uri="{FF2B5EF4-FFF2-40B4-BE49-F238E27FC236}">
                <a16:creationId xmlns:a16="http://schemas.microsoft.com/office/drawing/2014/main" id="{FA5F86F5-18A8-3BBF-DDA7-9290B8228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724636">
            <a:off x="9346406" y="3893751"/>
            <a:ext cx="2021615" cy="2619097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E30307A-37EF-B945-81FB-DCB0F623F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014653"/>
              </p:ext>
            </p:extLst>
          </p:nvPr>
        </p:nvGraphicFramePr>
        <p:xfrm>
          <a:off x="661509" y="1039409"/>
          <a:ext cx="10668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071725345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39374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Zbiór jako utwór – Art. 3 Pr. Aut.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Utwór zbiorowy – Art. 11 Pr. Aut.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59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Zbiory zawierające odrębne pojedyncze elementy, zgromadzone według określonej systematyki,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O ochronie przesądza twórczy charakter (oryginalność i indywidualność) przyjętego w nich doboru, zestawienia, układu zebranych materiałów,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Np. antologie, wybory, bazy danych, śpiewnik, w którym autor dokonał wyboru pieśni i ułożył je według przyjętej przez siebie systematyki,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- Składa się z elementów stanowiących odrębne dzieła (może zawierać też inne materiały),</a:t>
                      </a:r>
                    </a:p>
                    <a:p>
                      <a:r>
                        <a:rPr lang="pl-PL" dirty="0"/>
                        <a:t>- Np. encyklopedia, publikacja periodyczna, słowniki, roczniki, dzienniki telewizyjne,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Autorskie prawa majątkowe przysługują producentowi lub wydawcy, a do poszczególnych części mających samodzielne znaczenie – ich twórcom.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Producentowi lub wydawcy przysługuje również prawo do tytułu.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427"/>
                  </a:ext>
                </a:extLst>
              </a:tr>
            </a:tbl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45619AB0-1627-E132-C0AB-EF7833013B26}"/>
              </a:ext>
            </a:extLst>
          </p:cNvPr>
          <p:cNvSpPr txBox="1"/>
          <p:nvPr/>
        </p:nvSpPr>
        <p:spPr>
          <a:xfrm>
            <a:off x="8612936" y="6443914"/>
            <a:ext cx="189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>
                <a:hlinkClick r:id="rId5" tooltip="http://www.hilydesigns.com/2019/05/bella-hadid-viste-disenos-de-ensueno.html"/>
              </a:rPr>
              <a:t>To zdjęcie</a:t>
            </a:r>
            <a:r>
              <a:rPr lang="pl-PL" sz="900" dirty="0"/>
              <a:t>, autor: Nieznany autor, licencja: </a:t>
            </a:r>
            <a:r>
              <a:rPr lang="pl-PL" sz="900" dirty="0">
                <a:hlinkClick r:id="rId6" tooltip="https://creativecommons.org/licenses/by-nc/3.0/"/>
              </a:rPr>
              <a:t>CC BY-NC</a:t>
            </a:r>
            <a:endParaRPr lang="pl-PL" sz="900" dirty="0"/>
          </a:p>
        </p:txBody>
      </p:sp>
      <p:pic>
        <p:nvPicPr>
          <p:cNvPr id="5" name="Obraz 4" descr="Obraz zawierający tekst, kwiat, książka, roślina&#10;&#10;Opis wygenerowany automatycznie">
            <a:extLst>
              <a:ext uri="{FF2B5EF4-FFF2-40B4-BE49-F238E27FC236}">
                <a16:creationId xmlns:a16="http://schemas.microsoft.com/office/drawing/2014/main" id="{26FB1254-68C0-30AF-C22F-ECC23782B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 rot="19117353">
            <a:off x="1789857" y="4115314"/>
            <a:ext cx="1522110" cy="23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17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C8D659-8F15-4C4F-A362-2D3AC1FD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Opracowania cudzych utworów i utwory inspirowane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9199D0C9-2B44-DA4D-B48A-30FEC68E70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53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3C1A56-7DA0-2026-5AC6-657A973A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52388"/>
            <a:ext cx="9482417" cy="805709"/>
          </a:xfrm>
        </p:spPr>
        <p:txBody>
          <a:bodyPr/>
          <a:lstStyle/>
          <a:p>
            <a:r>
              <a:rPr lang="pl-PL" dirty="0"/>
              <a:t>Opracowanie utworu i prawa zależne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465FB90-CFAD-0B59-43AE-2D6A97B97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477" y="1841157"/>
            <a:ext cx="10461024" cy="4658497"/>
          </a:xfrm>
        </p:spPr>
        <p:txBody>
          <a:bodyPr>
            <a:normAutofit/>
          </a:bodyPr>
          <a:lstStyle/>
          <a:p>
            <a:r>
              <a:rPr lang="pl-PL" dirty="0"/>
              <a:t>Art. 2 ust. 1 Pr. Aut – przedmiotem prawa autorskiego są tzw. utwory niesamoistne (tzn. stworzone na bazie istniejących już utworów) – np. tłumaczenia, przeróbki, adaptacje utworu pierwotnego, </a:t>
            </a:r>
          </a:p>
          <a:p>
            <a:r>
              <a:rPr lang="pl-PL" dirty="0"/>
              <a:t>Opracowanie składa się z: elementów utworu pierwotnego dopełnionych lub zmodyfikowanych przez twórcę opracowania,</a:t>
            </a:r>
          </a:p>
          <a:p>
            <a:pPr marL="0" indent="0">
              <a:buNone/>
            </a:pPr>
            <a:r>
              <a:rPr lang="pl-PL" u="sng" dirty="0"/>
              <a:t>Przykład: </a:t>
            </a:r>
            <a:r>
              <a:rPr lang="pl-PL" dirty="0"/>
              <a:t>Tłumacz (który przekłada dzieło pierwotne na inny język) uzyskuje prawa autorskie do tłumaczenia. Istnieją one obok praw autorskich twórcy do utworu pierwotnego. Osoba, która chciałaby korzystać z tłumaczenia utworu pierwotnego, musi uzyskać zgodę tłumacza oraz twórcy utworu pierwotnego.</a:t>
            </a:r>
          </a:p>
          <a:p>
            <a:r>
              <a:rPr lang="pl-PL" dirty="0"/>
              <a:t>Relacja między autorem dzieła pierwotnego, a twórcą opracowania (np. tłumaczem) została uregulowana w art. 2 ust. 2 Pr. Aut. i jest określana jako </a:t>
            </a:r>
            <a:r>
              <a:rPr lang="pl-PL" b="1" dirty="0"/>
              <a:t>prawo zależne. 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409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3DAB5F-8C51-9658-EC37-57A412B7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Utwory inspirowane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F66C43C-5576-29CD-60FD-44DC32BD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Są dziełami całkowicie samoistnymi,</a:t>
            </a:r>
          </a:p>
          <a:p>
            <a:r>
              <a:rPr lang="pl-PL" dirty="0"/>
              <a:t>Powstały jako reakcja na inny utwór </a:t>
            </a:r>
            <a:r>
              <a:rPr lang="pl-PL" dirty="0">
                <a:sym typeface="Wingdings" pitchFamily="2" charset="2"/>
              </a:rPr>
              <a:t> związek między dziełem inspirowanym i pierwotnym jest dużo słabszy niż przy opracowaniu.</a:t>
            </a:r>
          </a:p>
          <a:p>
            <a:r>
              <a:rPr lang="pl-PL" dirty="0">
                <a:sym typeface="Wingdings" pitchFamily="2" charset="2"/>
              </a:rPr>
              <a:t>Korzystania z utworów inspirowanych nie ograniczają prawa zależne, 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9172F2A-3936-DE49-13CA-3360D6211ADE}"/>
              </a:ext>
            </a:extLst>
          </p:cNvPr>
          <p:cNvSpPr txBox="1"/>
          <p:nvPr/>
        </p:nvSpPr>
        <p:spPr>
          <a:xfrm>
            <a:off x="952500" y="4231479"/>
            <a:ext cx="5721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Przykład:</a:t>
            </a:r>
          </a:p>
          <a:p>
            <a:endParaRPr lang="pl-PL" dirty="0"/>
          </a:p>
          <a:p>
            <a:r>
              <a:rPr lang="pl-PL" dirty="0"/>
              <a:t>Utwór muzyczny zainspirowany sztuką plastyczną. </a:t>
            </a:r>
          </a:p>
        </p:txBody>
      </p:sp>
    </p:spTree>
    <p:extLst>
      <p:ext uri="{BB962C8B-B14F-4D97-AF65-F5344CB8AC3E}">
        <p14:creationId xmlns:p14="http://schemas.microsoft.com/office/powerpoint/2010/main" val="595678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3B35C9-1712-4893-BAD9-6827E614F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E98E8B9-BB86-6346-9CAD-EA48BD72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83" y="122991"/>
            <a:ext cx="7548949" cy="990600"/>
          </a:xfrm>
        </p:spPr>
        <p:txBody>
          <a:bodyPr vert="horz" lIns="91440" tIns="45720" rIns="91440" bIns="45720" rtlCol="0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err="1"/>
              <a:t>Dzieło</a:t>
            </a:r>
            <a:r>
              <a:rPr lang="en-US" sz="2600" dirty="0"/>
              <a:t> </a:t>
            </a:r>
            <a:r>
              <a:rPr lang="en-US" sz="2600" dirty="0" err="1"/>
              <a:t>samoistne</a:t>
            </a:r>
            <a:r>
              <a:rPr lang="en-US" sz="2600" dirty="0"/>
              <a:t> </a:t>
            </a:r>
            <a:r>
              <a:rPr lang="en-US" sz="2600" dirty="0" err="1"/>
              <a:t>i</a:t>
            </a:r>
            <a:r>
              <a:rPr lang="en-US" sz="2600" dirty="0"/>
              <a:t> </a:t>
            </a:r>
            <a:r>
              <a:rPr lang="en-US" sz="2600" dirty="0" err="1"/>
              <a:t>inspirowane</a:t>
            </a:r>
            <a:endParaRPr lang="en-US" sz="2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326F5-AAB1-863C-AE8D-32E26C0A3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17781"/>
            <a:ext cx="9143997" cy="3640219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0DAAD1-53C9-CA29-CBA9-F2987C296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57" y="1146926"/>
            <a:ext cx="11242051" cy="1979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 </a:t>
            </a:r>
            <a:r>
              <a:rPr lang="en-US" dirty="0" err="1"/>
              <a:t>lewej</a:t>
            </a:r>
            <a:r>
              <a:rPr lang="en-US" dirty="0"/>
              <a:t>: P. Picasso, </a:t>
            </a:r>
            <a:r>
              <a:rPr lang="en-US" dirty="0" err="1"/>
              <a:t>Panny</a:t>
            </a:r>
            <a:r>
              <a:rPr lang="en-US" dirty="0"/>
              <a:t> z </a:t>
            </a:r>
            <a:r>
              <a:rPr lang="en-US" dirty="0" err="1"/>
              <a:t>Avinionu</a:t>
            </a:r>
            <a:r>
              <a:rPr lang="en-US" dirty="0"/>
              <a:t>, 1907, Museum of Modern Art, </a:t>
            </a:r>
            <a:r>
              <a:rPr lang="en-US" dirty="0" err="1"/>
              <a:t>Nowy</a:t>
            </a:r>
            <a:r>
              <a:rPr lang="en-US" dirty="0"/>
              <a:t> </a:t>
            </a:r>
            <a:r>
              <a:rPr lang="en-US" dirty="0" err="1"/>
              <a:t>Jork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Środek</a:t>
            </a:r>
            <a:r>
              <a:rPr lang="en-US" dirty="0"/>
              <a:t>: R. </a:t>
            </a:r>
            <a:r>
              <a:rPr lang="en-US" dirty="0" err="1"/>
              <a:t>Colescott</a:t>
            </a:r>
            <a:r>
              <a:rPr lang="en-US" dirty="0"/>
              <a:t>, </a:t>
            </a:r>
            <a:r>
              <a:rPr lang="en-US" dirty="0" err="1"/>
              <a:t>Panny</a:t>
            </a:r>
            <a:r>
              <a:rPr lang="en-US" dirty="0"/>
              <a:t> z </a:t>
            </a:r>
            <a:r>
              <a:rPr lang="en-US" dirty="0" err="1"/>
              <a:t>Alabamy</a:t>
            </a:r>
            <a:r>
              <a:rPr lang="en-US" dirty="0"/>
              <a:t>, </a:t>
            </a:r>
            <a:r>
              <a:rPr lang="en-US" dirty="0" err="1"/>
              <a:t>Vestidas</a:t>
            </a:r>
            <a:r>
              <a:rPr lang="en-US" dirty="0"/>
              <a:t>, 1985, </a:t>
            </a:r>
            <a:r>
              <a:rPr lang="en-US" dirty="0" err="1"/>
              <a:t>źródło</a:t>
            </a:r>
            <a:r>
              <a:rPr lang="en-US" dirty="0"/>
              <a:t>: http://</a:t>
            </a:r>
            <a:r>
              <a:rPr lang="en-US" dirty="0" err="1"/>
              <a:t>figuringhistory.site.seattleartmuseum.org</a:t>
            </a:r>
            <a:r>
              <a:rPr lang="en-US" dirty="0"/>
              <a:t>/</a:t>
            </a:r>
            <a:r>
              <a:rPr lang="en-US" dirty="0" err="1"/>
              <a:t>robert-colescott</a:t>
            </a:r>
            <a:r>
              <a:rPr lang="en-US" dirty="0"/>
              <a:t>/les-demoiselles-</a:t>
            </a:r>
            <a:r>
              <a:rPr lang="en-US" dirty="0" err="1"/>
              <a:t>dalabama</a:t>
            </a:r>
            <a:r>
              <a:rPr lang="en-US" dirty="0"/>
              <a:t>-</a:t>
            </a:r>
            <a:r>
              <a:rPr lang="en-US" dirty="0" err="1"/>
              <a:t>vestidas</a:t>
            </a:r>
            <a:r>
              <a:rPr lang="en-US" dirty="0"/>
              <a:t>/</a:t>
            </a:r>
          </a:p>
          <a:p>
            <a:pPr marL="0" indent="0">
              <a:buNone/>
            </a:pPr>
            <a:r>
              <a:rPr lang="en-US" dirty="0"/>
              <a:t>Po </a:t>
            </a:r>
            <a:r>
              <a:rPr lang="en-US" dirty="0" err="1"/>
              <a:t>prawej</a:t>
            </a:r>
            <a:r>
              <a:rPr lang="en-US" dirty="0"/>
              <a:t> : J. Warren, </a:t>
            </a:r>
            <a:r>
              <a:rPr lang="en-US" dirty="0" err="1"/>
              <a:t>Autoporter</a:t>
            </a:r>
            <a:r>
              <a:rPr lang="en-US" dirty="0"/>
              <a:t>, </a:t>
            </a:r>
            <a:r>
              <a:rPr lang="en-US" dirty="0" err="1"/>
              <a:t>źródło</a:t>
            </a:r>
            <a:r>
              <a:rPr lang="en-US" dirty="0"/>
              <a:t>: https://</a:t>
            </a:r>
            <a:r>
              <a:rPr lang="en-US" dirty="0" err="1"/>
              <a:t>www.dontyoufeelbetter.com</a:t>
            </a:r>
            <a:r>
              <a:rPr lang="en-US" dirty="0"/>
              <a:t>/art-history-series-1</a:t>
            </a:r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D01659B1-109E-3E45-87AC-5703E7E6F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33" b="5"/>
          <a:stretch/>
        </p:blipFill>
        <p:spPr>
          <a:xfrm>
            <a:off x="321271" y="3545944"/>
            <a:ext cx="3716989" cy="2798097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7DA25CB-E665-6A4F-BE53-05DD204E4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1" r="-5" b="20488"/>
          <a:stretch/>
        </p:blipFill>
        <p:spPr>
          <a:xfrm>
            <a:off x="4359531" y="3545943"/>
            <a:ext cx="3739717" cy="2798096"/>
          </a:xfrm>
          <a:prstGeom prst="rect">
            <a:avLst/>
          </a:prstGeom>
        </p:spPr>
      </p:pic>
      <p:pic>
        <p:nvPicPr>
          <p:cNvPr id="6" name="Obraz 5" descr="Obraz zawierający ubrania, Ludzka twarz, osoba, uśmiech&#10;&#10;Opis wygenerowany automatycznie">
            <a:extLst>
              <a:ext uri="{FF2B5EF4-FFF2-40B4-BE49-F238E27FC236}">
                <a16:creationId xmlns:a16="http://schemas.microsoft.com/office/drawing/2014/main" id="{CE9EFD19-1F19-506E-F48E-919EF5278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3"/>
          <a:stretch/>
        </p:blipFill>
        <p:spPr>
          <a:xfrm>
            <a:off x="8153742" y="3520069"/>
            <a:ext cx="3936242" cy="29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3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D51C6D-A440-71F4-45C3-86809652E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20000">
                <a:schemeClr val="accent1">
                  <a:lumMod val="60000"/>
                  <a:lumOff val="40000"/>
                  <a:alpha val="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9FA5DBC-93F5-A63F-41A3-8C0F26EE5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1" y="125160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F353427-761C-A9DE-FE06-5C531457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KONSPEKT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90F80425-76D1-6D4A-60F0-295CC8DE9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931557"/>
              </p:ext>
            </p:extLst>
          </p:nvPr>
        </p:nvGraphicFramePr>
        <p:xfrm>
          <a:off x="7048500" y="886352"/>
          <a:ext cx="4092594" cy="5088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9906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0D5842-7494-9A68-A9C2-99D6B52E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>
            <a:normAutofit/>
          </a:bodyPr>
          <a:lstStyle/>
          <a:p>
            <a:r>
              <a:rPr lang="pl-PL" dirty="0"/>
              <a:t>Dzieło samoistne i zależne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2B474C-3A82-DA6D-DD2E-9E21461A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2484544"/>
            <a:ext cx="3329666" cy="3763855"/>
          </a:xfrm>
        </p:spPr>
        <p:txBody>
          <a:bodyPr>
            <a:normAutofit/>
          </a:bodyPr>
          <a:lstStyle/>
          <a:p>
            <a:r>
              <a:rPr lang="en-US" dirty="0"/>
              <a:t>Po </a:t>
            </a:r>
            <a:r>
              <a:rPr lang="en-US" dirty="0" err="1"/>
              <a:t>lewej</a:t>
            </a:r>
            <a:r>
              <a:rPr lang="en-US" dirty="0"/>
              <a:t>: P. Picasso, </a:t>
            </a:r>
            <a:r>
              <a:rPr lang="en-US" dirty="0" err="1"/>
              <a:t>Panny</a:t>
            </a:r>
            <a:r>
              <a:rPr lang="en-US" dirty="0"/>
              <a:t> z </a:t>
            </a:r>
            <a:r>
              <a:rPr lang="en-US" dirty="0" err="1"/>
              <a:t>Avinionu</a:t>
            </a:r>
            <a:r>
              <a:rPr lang="en-US" dirty="0"/>
              <a:t>, 1907, Museum of Modern Art, </a:t>
            </a:r>
            <a:r>
              <a:rPr lang="en-US" dirty="0" err="1"/>
              <a:t>Nowy</a:t>
            </a:r>
            <a:r>
              <a:rPr lang="en-US" dirty="0"/>
              <a:t> </a:t>
            </a:r>
            <a:r>
              <a:rPr lang="en-US" dirty="0" err="1"/>
              <a:t>Jork</a:t>
            </a:r>
            <a:endParaRPr lang="en-US" dirty="0"/>
          </a:p>
          <a:p>
            <a:endParaRPr lang="en-US" dirty="0"/>
          </a:p>
          <a:p>
            <a:r>
              <a:rPr lang="en-US" dirty="0"/>
              <a:t>Po </a:t>
            </a:r>
            <a:r>
              <a:rPr lang="en-US" dirty="0" err="1"/>
              <a:t>prawej</a:t>
            </a:r>
            <a:r>
              <a:rPr lang="en-US" dirty="0"/>
              <a:t>: P. </a:t>
            </a:r>
            <a:r>
              <a:rPr lang="en-US" dirty="0" err="1"/>
              <a:t>Prus</a:t>
            </a:r>
            <a:r>
              <a:rPr lang="en-US" dirty="0"/>
              <a:t>, Les Demoiselles </a:t>
            </a:r>
            <a:r>
              <a:rPr lang="en-US" dirty="0" err="1"/>
              <a:t>d'Avignon</a:t>
            </a:r>
            <a:r>
              <a:rPr lang="en-US" dirty="0"/>
              <a:t> (inspired by Pablo Picasso)</a:t>
            </a:r>
          </a:p>
        </p:txBody>
      </p:sp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A78F8750-5931-C531-3AE4-C60EA83C0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8" r="38197"/>
          <a:stretch/>
        </p:blipFill>
        <p:spPr>
          <a:xfrm>
            <a:off x="4613644" y="609368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Symbol zastępczy zawartości 4" descr="Obraz zawierający rysowanie, Ludzka twarz, obraz, ilustracja&#10;&#10;Opis wygenerowany automatycznie">
            <a:extLst>
              <a:ext uri="{FF2B5EF4-FFF2-40B4-BE49-F238E27FC236}">
                <a16:creationId xmlns:a16="http://schemas.microsoft.com/office/drawing/2014/main" id="{1E4A62E5-EAC0-8BE7-F539-C5FDCD5EC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" r="17049"/>
          <a:stretch/>
        </p:blipFill>
        <p:spPr>
          <a:xfrm>
            <a:off x="8135262" y="609601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373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6F3A29-CCD4-8E41-A360-92A6209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733" y="2307330"/>
            <a:ext cx="3196684" cy="3110753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/>
            <a:r>
              <a:rPr lang="en-US" sz="4200" dirty="0"/>
              <a:t>Steinberg v. </a:t>
            </a:r>
            <a:r>
              <a:rPr lang="en-US" sz="4200" dirty="0" err="1"/>
              <a:t>columbia</a:t>
            </a:r>
            <a:r>
              <a:rPr lang="en-US" sz="4200" dirty="0"/>
              <a:t> pictures industries inc.</a:t>
            </a:r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1C7BA64F-8054-0D44-831E-F2EE8E973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73" r="7650"/>
          <a:stretch/>
        </p:blipFill>
        <p:spPr>
          <a:xfrm>
            <a:off x="20" y="10"/>
            <a:ext cx="4404098" cy="6857990"/>
          </a:xfrm>
          <a:custGeom>
            <a:avLst/>
            <a:gdLst/>
            <a:ahLst/>
            <a:cxnLst/>
            <a:rect l="l" t="t" r="r" b="b"/>
            <a:pathLst>
              <a:path w="4404118" h="6858000">
                <a:moveTo>
                  <a:pt x="2339583" y="0"/>
                </a:moveTo>
                <a:lnTo>
                  <a:pt x="2355830" y="61476"/>
                </a:lnTo>
                <a:cubicBezTo>
                  <a:pt x="2361586" y="83045"/>
                  <a:pt x="2368094" y="103971"/>
                  <a:pt x="2377524" y="122586"/>
                </a:cubicBezTo>
                <a:cubicBezTo>
                  <a:pt x="2392415" y="151907"/>
                  <a:pt x="2419460" y="173413"/>
                  <a:pt x="2444420" y="192440"/>
                </a:cubicBezTo>
                <a:cubicBezTo>
                  <a:pt x="2495529" y="231487"/>
                  <a:pt x="2527080" y="290106"/>
                  <a:pt x="2559207" y="349349"/>
                </a:cubicBezTo>
                <a:cubicBezTo>
                  <a:pt x="2571632" y="372606"/>
                  <a:pt x="2588563" y="392138"/>
                  <a:pt x="2602225" y="414481"/>
                </a:cubicBezTo>
                <a:cubicBezTo>
                  <a:pt x="2608496" y="424893"/>
                  <a:pt x="2614942" y="437236"/>
                  <a:pt x="2616684" y="450003"/>
                </a:cubicBezTo>
                <a:cubicBezTo>
                  <a:pt x="2622547" y="490034"/>
                  <a:pt x="2641148" y="514975"/>
                  <a:pt x="2669003" y="533869"/>
                </a:cubicBezTo>
                <a:cubicBezTo>
                  <a:pt x="2681901" y="542764"/>
                  <a:pt x="2691903" y="559689"/>
                  <a:pt x="2700535" y="575333"/>
                </a:cubicBezTo>
                <a:cubicBezTo>
                  <a:pt x="2729512" y="628690"/>
                  <a:pt x="2754821" y="684525"/>
                  <a:pt x="2807479" y="710990"/>
                </a:cubicBezTo>
                <a:cubicBezTo>
                  <a:pt x="2820500" y="717450"/>
                  <a:pt x="2830720" y="740669"/>
                  <a:pt x="2835001" y="758969"/>
                </a:cubicBezTo>
                <a:cubicBezTo>
                  <a:pt x="2842218" y="789390"/>
                  <a:pt x="2843647" y="820083"/>
                  <a:pt x="2870022" y="838495"/>
                </a:cubicBezTo>
                <a:cubicBezTo>
                  <a:pt x="2878885" y="844641"/>
                  <a:pt x="2881584" y="867894"/>
                  <a:pt x="2882402" y="884069"/>
                </a:cubicBezTo>
                <a:cubicBezTo>
                  <a:pt x="2885078" y="932638"/>
                  <a:pt x="2898165" y="960616"/>
                  <a:pt x="2936995" y="969072"/>
                </a:cubicBezTo>
                <a:cubicBezTo>
                  <a:pt x="3007357" y="984417"/>
                  <a:pt x="3043775" y="1046171"/>
                  <a:pt x="3076951" y="1112096"/>
                </a:cubicBezTo>
                <a:cubicBezTo>
                  <a:pt x="3100643" y="1158994"/>
                  <a:pt x="3117151" y="1211409"/>
                  <a:pt x="3141387" y="1257566"/>
                </a:cubicBezTo>
                <a:cubicBezTo>
                  <a:pt x="3153277" y="1279930"/>
                  <a:pt x="3173543" y="1297754"/>
                  <a:pt x="3193071" y="1311394"/>
                </a:cubicBezTo>
                <a:cubicBezTo>
                  <a:pt x="3224094" y="1332909"/>
                  <a:pt x="3241804" y="1362627"/>
                  <a:pt x="3250073" y="1405992"/>
                </a:cubicBezTo>
                <a:cubicBezTo>
                  <a:pt x="3257673" y="1446266"/>
                  <a:pt x="3273857" y="1483664"/>
                  <a:pt x="3283740" y="1523444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4" y="1687006"/>
                  <a:pt x="3323416" y="1708173"/>
                </a:cubicBezTo>
                <a:cubicBezTo>
                  <a:pt x="3340602" y="1747889"/>
                  <a:pt x="3341593" y="1786419"/>
                  <a:pt x="3330834" y="1831463"/>
                </a:cubicBezTo>
                <a:cubicBezTo>
                  <a:pt x="3323215" y="1863606"/>
                  <a:pt x="3323028" y="1899517"/>
                  <a:pt x="3325458" y="1932531"/>
                </a:cubicBezTo>
                <a:cubicBezTo>
                  <a:pt x="3328288" y="1972134"/>
                  <a:pt x="3328527" y="2009738"/>
                  <a:pt x="3320394" y="2050249"/>
                </a:cubicBezTo>
                <a:cubicBezTo>
                  <a:pt x="3309254" y="2105857"/>
                  <a:pt x="3314506" y="2159685"/>
                  <a:pt x="3338141" y="2210114"/>
                </a:cubicBezTo>
                <a:cubicBezTo>
                  <a:pt x="3363243" y="2264284"/>
                  <a:pt x="3384387" y="2321440"/>
                  <a:pt x="3404628" y="2378738"/>
                </a:cubicBezTo>
                <a:cubicBezTo>
                  <a:pt x="3410511" y="2395084"/>
                  <a:pt x="3411689" y="2418120"/>
                  <a:pt x="3407259" y="2435467"/>
                </a:cubicBezTo>
                <a:cubicBezTo>
                  <a:pt x="3392793" y="2491151"/>
                  <a:pt x="3380194" y="2549275"/>
                  <a:pt x="3356495" y="2599849"/>
                </a:cubicBezTo>
                <a:cubicBezTo>
                  <a:pt x="3320179" y="2677233"/>
                  <a:pt x="3293483" y="2755427"/>
                  <a:pt x="3294074" y="2842361"/>
                </a:cubicBezTo>
                <a:cubicBezTo>
                  <a:pt x="3294172" y="2865245"/>
                  <a:pt x="3302178" y="2890058"/>
                  <a:pt x="3312858" y="2908439"/>
                </a:cubicBezTo>
                <a:cubicBezTo>
                  <a:pt x="3331888" y="2941339"/>
                  <a:pt x="3348643" y="2973100"/>
                  <a:pt x="3351202" y="3016205"/>
                </a:cubicBezTo>
                <a:cubicBezTo>
                  <a:pt x="3353458" y="3055184"/>
                  <a:pt x="3399269" y="3091033"/>
                  <a:pt x="3438099" y="3085336"/>
                </a:cubicBezTo>
                <a:cubicBezTo>
                  <a:pt x="3481887" y="3078970"/>
                  <a:pt x="3514312" y="3095239"/>
                  <a:pt x="3539878" y="3136681"/>
                </a:cubicBezTo>
                <a:cubicBezTo>
                  <a:pt x="3550096" y="3153637"/>
                  <a:pt x="3567509" y="3163435"/>
                  <a:pt x="3579433" y="3179271"/>
                </a:cubicBezTo>
                <a:cubicBezTo>
                  <a:pt x="3589310" y="3192368"/>
                  <a:pt x="3599714" y="3207990"/>
                  <a:pt x="3603096" y="3224801"/>
                </a:cubicBezTo>
                <a:cubicBezTo>
                  <a:pt x="3609269" y="3254802"/>
                  <a:pt x="3620336" y="3275144"/>
                  <a:pt x="3643662" y="3288499"/>
                </a:cubicBezTo>
                <a:cubicBezTo>
                  <a:pt x="3677663" y="3307714"/>
                  <a:pt x="3709940" y="3331312"/>
                  <a:pt x="3743281" y="3352066"/>
                </a:cubicBezTo>
                <a:cubicBezTo>
                  <a:pt x="3762563" y="3364307"/>
                  <a:pt x="3771612" y="3383279"/>
                  <a:pt x="3773604" y="3409971"/>
                </a:cubicBezTo>
                <a:cubicBezTo>
                  <a:pt x="3774973" y="3425409"/>
                  <a:pt x="3774833" y="3445264"/>
                  <a:pt x="3782303" y="3455027"/>
                </a:cubicBezTo>
                <a:cubicBezTo>
                  <a:pt x="3823032" y="3508129"/>
                  <a:pt x="3817073" y="3575628"/>
                  <a:pt x="3816834" y="3641755"/>
                </a:cubicBezTo>
                <a:cubicBezTo>
                  <a:pt x="3816868" y="3649380"/>
                  <a:pt x="3816465" y="3656950"/>
                  <a:pt x="3815414" y="3664423"/>
                </a:cubicBezTo>
                <a:cubicBezTo>
                  <a:pt x="3801919" y="3755638"/>
                  <a:pt x="3815819" y="3842268"/>
                  <a:pt x="3831022" y="3929077"/>
                </a:cubicBezTo>
                <a:cubicBezTo>
                  <a:pt x="3835097" y="3951977"/>
                  <a:pt x="3833989" y="3977140"/>
                  <a:pt x="3833427" y="4001566"/>
                </a:cubicBezTo>
                <a:cubicBezTo>
                  <a:pt x="3832188" y="4065371"/>
                  <a:pt x="3821392" y="4131101"/>
                  <a:pt x="3844622" y="4190727"/>
                </a:cubicBezTo>
                <a:cubicBezTo>
                  <a:pt x="3862782" y="4237659"/>
                  <a:pt x="3887520" y="4278712"/>
                  <a:pt x="3928268" y="4300238"/>
                </a:cubicBezTo>
                <a:cubicBezTo>
                  <a:pt x="3955639" y="4314708"/>
                  <a:pt x="3971141" y="4338123"/>
                  <a:pt x="3977747" y="4374448"/>
                </a:cubicBezTo>
                <a:cubicBezTo>
                  <a:pt x="3983513" y="4405752"/>
                  <a:pt x="3995802" y="4434707"/>
                  <a:pt x="4003670" y="4465215"/>
                </a:cubicBezTo>
                <a:cubicBezTo>
                  <a:pt x="4007817" y="4481320"/>
                  <a:pt x="4013181" y="4499770"/>
                  <a:pt x="4010889" y="4516055"/>
                </a:cubicBezTo>
                <a:cubicBezTo>
                  <a:pt x="4004766" y="4559572"/>
                  <a:pt x="3997230" y="4603706"/>
                  <a:pt x="3985367" y="4645602"/>
                </a:cubicBezTo>
                <a:cubicBezTo>
                  <a:pt x="3979327" y="4666529"/>
                  <a:pt x="3964001" y="4685883"/>
                  <a:pt x="3949671" y="4701292"/>
                </a:cubicBezTo>
                <a:cubicBezTo>
                  <a:pt x="3934619" y="4717144"/>
                  <a:pt x="3926217" y="4732840"/>
                  <a:pt x="3934280" y="4754123"/>
                </a:cubicBezTo>
                <a:cubicBezTo>
                  <a:pt x="3954470" y="4807057"/>
                  <a:pt x="3975168" y="4859522"/>
                  <a:pt x="3997064" y="4911338"/>
                </a:cubicBezTo>
                <a:cubicBezTo>
                  <a:pt x="4000886" y="4920316"/>
                  <a:pt x="4011419" y="4925608"/>
                  <a:pt x="4019528" y="4930834"/>
                </a:cubicBezTo>
                <a:cubicBezTo>
                  <a:pt x="4057441" y="4955228"/>
                  <a:pt x="4096344" y="4977308"/>
                  <a:pt x="4133308" y="5003744"/>
                </a:cubicBezTo>
                <a:cubicBezTo>
                  <a:pt x="4145954" y="5012874"/>
                  <a:pt x="4153881" y="5031960"/>
                  <a:pt x="4163240" y="5047160"/>
                </a:cubicBezTo>
                <a:cubicBezTo>
                  <a:pt x="4166325" y="5051950"/>
                  <a:pt x="4165736" y="5060853"/>
                  <a:pt x="4169223" y="5064337"/>
                </a:cubicBezTo>
                <a:cubicBezTo>
                  <a:pt x="4201572" y="5095297"/>
                  <a:pt x="4199843" y="5142157"/>
                  <a:pt x="4206880" y="5186434"/>
                </a:cubicBezTo>
                <a:cubicBezTo>
                  <a:pt x="4212828" y="5224301"/>
                  <a:pt x="4215657" y="5263904"/>
                  <a:pt x="4222813" y="5299486"/>
                </a:cubicBezTo>
                <a:cubicBezTo>
                  <a:pt x="4234060" y="5354705"/>
                  <a:pt x="4242835" y="5405490"/>
                  <a:pt x="4235257" y="5464049"/>
                </a:cubicBezTo>
                <a:cubicBezTo>
                  <a:pt x="4232096" y="5488106"/>
                  <a:pt x="4247880" y="5518914"/>
                  <a:pt x="4261474" y="5540158"/>
                </a:cubicBezTo>
                <a:cubicBezTo>
                  <a:pt x="4287766" y="5581156"/>
                  <a:pt x="4293039" y="5623827"/>
                  <a:pt x="4280115" y="5674826"/>
                </a:cubicBezTo>
                <a:cubicBezTo>
                  <a:pt x="4275759" y="5691638"/>
                  <a:pt x="4279993" y="5711838"/>
                  <a:pt x="4282322" y="5729864"/>
                </a:cubicBezTo>
                <a:cubicBezTo>
                  <a:pt x="4284366" y="5746757"/>
                  <a:pt x="4288475" y="5763124"/>
                  <a:pt x="4293132" y="5778754"/>
                </a:cubicBezTo>
                <a:cubicBezTo>
                  <a:pt x="4298890" y="5797536"/>
                  <a:pt x="4302061" y="5820581"/>
                  <a:pt x="4313246" y="5832226"/>
                </a:cubicBezTo>
                <a:cubicBezTo>
                  <a:pt x="4348093" y="5868983"/>
                  <a:pt x="4358048" y="5922385"/>
                  <a:pt x="4360648" y="5971487"/>
                </a:cubicBezTo>
                <a:cubicBezTo>
                  <a:pt x="4364319" y="6036528"/>
                  <a:pt x="4361672" y="6107215"/>
                  <a:pt x="4321661" y="6165296"/>
                </a:cubicBezTo>
                <a:cubicBezTo>
                  <a:pt x="4297541" y="6200015"/>
                  <a:pt x="4287954" y="6235151"/>
                  <a:pt x="4306753" y="6277545"/>
                </a:cubicBezTo>
                <a:cubicBezTo>
                  <a:pt x="4319729" y="6306327"/>
                  <a:pt x="4304165" y="6357226"/>
                  <a:pt x="4281339" y="6379605"/>
                </a:cubicBezTo>
                <a:cubicBezTo>
                  <a:pt x="4273124" y="6387708"/>
                  <a:pt x="4264871" y="6396077"/>
                  <a:pt x="4251023" y="6409646"/>
                </a:cubicBezTo>
                <a:cubicBezTo>
                  <a:pt x="4300272" y="6444619"/>
                  <a:pt x="4296891" y="6503223"/>
                  <a:pt x="4299881" y="6560548"/>
                </a:cubicBezTo>
                <a:cubicBezTo>
                  <a:pt x="4301794" y="6595663"/>
                  <a:pt x="4327948" y="6607784"/>
                  <a:pt x="4352197" y="6617730"/>
                </a:cubicBezTo>
                <a:cubicBezTo>
                  <a:pt x="4395933" y="6635319"/>
                  <a:pt x="4412086" y="6665089"/>
                  <a:pt x="4400475" y="6720904"/>
                </a:cubicBezTo>
                <a:lnTo>
                  <a:pt x="4366138" y="6858000"/>
                </a:lnTo>
                <a:lnTo>
                  <a:pt x="0" y="6858000"/>
                </a:lnTo>
                <a:lnTo>
                  <a:pt x="1" y="0"/>
                </a:lnTo>
                <a:close/>
              </a:path>
            </a:pathLst>
          </a:cu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0D896CE-058B-864F-9493-5573D4978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0" r="5893"/>
          <a:stretch/>
        </p:blipFill>
        <p:spPr>
          <a:xfrm>
            <a:off x="8298032" y="1"/>
            <a:ext cx="3893968" cy="6858000"/>
          </a:xfrm>
          <a:custGeom>
            <a:avLst/>
            <a:gdLst/>
            <a:ahLst/>
            <a:cxnLst/>
            <a:rect l="l" t="t" r="r" b="b"/>
            <a:pathLst>
              <a:path w="3893968" h="6858000">
                <a:moveTo>
                  <a:pt x="338369" y="0"/>
                </a:moveTo>
                <a:lnTo>
                  <a:pt x="3893968" y="0"/>
                </a:lnTo>
                <a:lnTo>
                  <a:pt x="3893968" y="6858000"/>
                </a:lnTo>
                <a:lnTo>
                  <a:pt x="1216671" y="6858000"/>
                </a:lnTo>
                <a:lnTo>
                  <a:pt x="1198416" y="6818459"/>
                </a:lnTo>
                <a:cubicBezTo>
                  <a:pt x="1190734" y="6803472"/>
                  <a:pt x="1187035" y="6786020"/>
                  <a:pt x="1183009" y="6769170"/>
                </a:cubicBezTo>
                <a:cubicBezTo>
                  <a:pt x="1172295" y="6725194"/>
                  <a:pt x="1169341" y="6678213"/>
                  <a:pt x="1138622" y="6641421"/>
                </a:cubicBezTo>
                <a:cubicBezTo>
                  <a:pt x="1114549" y="6612440"/>
                  <a:pt x="1085974" y="6588651"/>
                  <a:pt x="1047406" y="6581078"/>
                </a:cubicBezTo>
                <a:cubicBezTo>
                  <a:pt x="1021497" y="6575985"/>
                  <a:pt x="1004018" y="6562662"/>
                  <a:pt x="991710" y="6538917"/>
                </a:cubicBezTo>
                <a:cubicBezTo>
                  <a:pt x="981041" y="6518466"/>
                  <a:pt x="965269" y="6500777"/>
                  <a:pt x="952962" y="6481244"/>
                </a:cubicBezTo>
                <a:cubicBezTo>
                  <a:pt x="946472" y="6470931"/>
                  <a:pt x="938516" y="6459224"/>
                  <a:pt x="937458" y="6447652"/>
                </a:cubicBezTo>
                <a:cubicBezTo>
                  <a:pt x="934632" y="6416727"/>
                  <a:pt x="932894" y="6385131"/>
                  <a:pt x="935239" y="6354307"/>
                </a:cubicBezTo>
                <a:cubicBezTo>
                  <a:pt x="936511" y="6338889"/>
                  <a:pt x="945954" y="6322914"/>
                  <a:pt x="955280" y="6309818"/>
                </a:cubicBezTo>
                <a:cubicBezTo>
                  <a:pt x="965138" y="6296290"/>
                  <a:pt x="969377" y="6284043"/>
                  <a:pt x="958607" y="6270870"/>
                </a:cubicBezTo>
                <a:cubicBezTo>
                  <a:pt x="931703" y="6238132"/>
                  <a:pt x="904454" y="6205803"/>
                  <a:pt x="876308" y="6174132"/>
                </a:cubicBezTo>
                <a:cubicBezTo>
                  <a:pt x="871407" y="6168650"/>
                  <a:pt x="861488" y="6166879"/>
                  <a:pt x="853639" y="6164727"/>
                </a:cubicBezTo>
                <a:cubicBezTo>
                  <a:pt x="816950" y="6154686"/>
                  <a:pt x="779845" y="6146408"/>
                  <a:pt x="743586" y="6134801"/>
                </a:cubicBezTo>
                <a:cubicBezTo>
                  <a:pt x="731165" y="6130771"/>
                  <a:pt x="720915" y="6119081"/>
                  <a:pt x="710165" y="6110309"/>
                </a:cubicBezTo>
                <a:cubicBezTo>
                  <a:pt x="706663" y="6107567"/>
                  <a:pt x="705521" y="6101357"/>
                  <a:pt x="701917" y="6099584"/>
                </a:cubicBezTo>
                <a:cubicBezTo>
                  <a:pt x="668742" y="6084061"/>
                  <a:pt x="661569" y="6051619"/>
                  <a:pt x="647429" y="6022496"/>
                </a:cubicBezTo>
                <a:cubicBezTo>
                  <a:pt x="635396" y="5997577"/>
                  <a:pt x="625690" y="5970917"/>
                  <a:pt x="613055" y="5947779"/>
                </a:cubicBezTo>
                <a:cubicBezTo>
                  <a:pt x="593323" y="5911894"/>
                  <a:pt x="576507" y="5878614"/>
                  <a:pt x="572144" y="5837119"/>
                </a:cubicBezTo>
                <a:cubicBezTo>
                  <a:pt x="570393" y="5820061"/>
                  <a:pt x="551309" y="5801720"/>
                  <a:pt x="535849" y="5789550"/>
                </a:cubicBezTo>
                <a:cubicBezTo>
                  <a:pt x="505966" y="5766073"/>
                  <a:pt x="493620" y="5737740"/>
                  <a:pt x="495189" y="5700485"/>
                </a:cubicBezTo>
                <a:cubicBezTo>
                  <a:pt x="495787" y="5688187"/>
                  <a:pt x="488469" y="5675080"/>
                  <a:pt x="483167" y="5663132"/>
                </a:cubicBezTo>
                <a:cubicBezTo>
                  <a:pt x="478315" y="5651905"/>
                  <a:pt x="471809" y="5641405"/>
                  <a:pt x="464972" y="5631508"/>
                </a:cubicBezTo>
                <a:cubicBezTo>
                  <a:pt x="456621" y="5619645"/>
                  <a:pt x="449678" y="5604401"/>
                  <a:pt x="438035" y="5598387"/>
                </a:cubicBezTo>
                <a:cubicBezTo>
                  <a:pt x="401668" y="5579329"/>
                  <a:pt x="383369" y="5544462"/>
                  <a:pt x="372106" y="5511248"/>
                </a:cubicBezTo>
                <a:cubicBezTo>
                  <a:pt x="356996" y="5467291"/>
                  <a:pt x="346209" y="5418348"/>
                  <a:pt x="369471" y="5371457"/>
                </a:cubicBezTo>
                <a:cubicBezTo>
                  <a:pt x="383550" y="5343391"/>
                  <a:pt x="385210" y="5317603"/>
                  <a:pt x="361431" y="5291847"/>
                </a:cubicBezTo>
                <a:cubicBezTo>
                  <a:pt x="345107" y="5274398"/>
                  <a:pt x="348937" y="5236746"/>
                  <a:pt x="364192" y="5217372"/>
                </a:cubicBezTo>
                <a:cubicBezTo>
                  <a:pt x="369673" y="5210365"/>
                  <a:pt x="375137" y="5203170"/>
                  <a:pt x="384393" y="5191420"/>
                </a:cubicBezTo>
                <a:cubicBezTo>
                  <a:pt x="336126" y="5176127"/>
                  <a:pt x="328192" y="5135340"/>
                  <a:pt x="315081" y="5096554"/>
                </a:cubicBezTo>
                <a:cubicBezTo>
                  <a:pt x="306982" y="5072810"/>
                  <a:pt x="282541" y="5069113"/>
                  <a:pt x="260118" y="5066571"/>
                </a:cubicBezTo>
                <a:cubicBezTo>
                  <a:pt x="219739" y="5062225"/>
                  <a:pt x="200534" y="5044659"/>
                  <a:pt x="200101" y="5004334"/>
                </a:cubicBezTo>
                <a:cubicBezTo>
                  <a:pt x="199667" y="4959801"/>
                  <a:pt x="201887" y="4915027"/>
                  <a:pt x="205282" y="4870526"/>
                </a:cubicBezTo>
                <a:cubicBezTo>
                  <a:pt x="207493" y="4842394"/>
                  <a:pt x="216776" y="4816294"/>
                  <a:pt x="237135" y="4794155"/>
                </a:cubicBezTo>
                <a:cubicBezTo>
                  <a:pt x="256979" y="4772639"/>
                  <a:pt x="254096" y="4768311"/>
                  <a:pt x="234769" y="4747312"/>
                </a:cubicBezTo>
                <a:cubicBezTo>
                  <a:pt x="212248" y="4722779"/>
                  <a:pt x="191160" y="4697159"/>
                  <a:pt x="171312" y="4670469"/>
                </a:cubicBezTo>
                <a:cubicBezTo>
                  <a:pt x="164997" y="4662055"/>
                  <a:pt x="164007" y="4649137"/>
                  <a:pt x="161847" y="4638047"/>
                </a:cubicBezTo>
                <a:cubicBezTo>
                  <a:pt x="158025" y="4619266"/>
                  <a:pt x="152446" y="4600072"/>
                  <a:pt x="153024" y="4581273"/>
                </a:cubicBezTo>
                <a:cubicBezTo>
                  <a:pt x="153671" y="4563232"/>
                  <a:pt x="159836" y="4544876"/>
                  <a:pt x="166106" y="4527662"/>
                </a:cubicBezTo>
                <a:cubicBezTo>
                  <a:pt x="183711" y="4479566"/>
                  <a:pt x="206974" y="4434780"/>
                  <a:pt x="242952" y="4397249"/>
                </a:cubicBezTo>
                <a:cubicBezTo>
                  <a:pt x="247676" y="4392419"/>
                  <a:pt x="248776" y="4383519"/>
                  <a:pt x="249824" y="4376152"/>
                </a:cubicBezTo>
                <a:cubicBezTo>
                  <a:pt x="251596" y="4364130"/>
                  <a:pt x="253141" y="4351746"/>
                  <a:pt x="252430" y="4339758"/>
                </a:cubicBezTo>
                <a:cubicBezTo>
                  <a:pt x="249021" y="4281533"/>
                  <a:pt x="271420" y="4233574"/>
                  <a:pt x="310483" y="4192126"/>
                </a:cubicBezTo>
                <a:cubicBezTo>
                  <a:pt x="321638" y="4180203"/>
                  <a:pt x="322204" y="4171734"/>
                  <a:pt x="307088" y="4161254"/>
                </a:cubicBezTo>
                <a:cubicBezTo>
                  <a:pt x="289526" y="4149088"/>
                  <a:pt x="294190" y="4128957"/>
                  <a:pt x="296371" y="4110965"/>
                </a:cubicBezTo>
                <a:cubicBezTo>
                  <a:pt x="298501" y="4092407"/>
                  <a:pt x="300805" y="4073639"/>
                  <a:pt x="302936" y="4055080"/>
                </a:cubicBezTo>
                <a:cubicBezTo>
                  <a:pt x="304360" y="4041369"/>
                  <a:pt x="305423" y="4027880"/>
                  <a:pt x="307434" y="4014304"/>
                </a:cubicBezTo>
                <a:cubicBezTo>
                  <a:pt x="313711" y="3972028"/>
                  <a:pt x="307277" y="3935121"/>
                  <a:pt x="273285" y="3904367"/>
                </a:cubicBezTo>
                <a:cubicBezTo>
                  <a:pt x="247229" y="3880922"/>
                  <a:pt x="237210" y="3848744"/>
                  <a:pt x="241230" y="3813177"/>
                </a:cubicBezTo>
                <a:cubicBezTo>
                  <a:pt x="241779" y="3808726"/>
                  <a:pt x="245070" y="3802879"/>
                  <a:pt x="243276" y="3799981"/>
                </a:cubicBezTo>
                <a:cubicBezTo>
                  <a:pt x="216902" y="3756289"/>
                  <a:pt x="252672" y="3716481"/>
                  <a:pt x="251290" y="3674138"/>
                </a:cubicBezTo>
                <a:cubicBezTo>
                  <a:pt x="250727" y="3655443"/>
                  <a:pt x="263035" y="3635188"/>
                  <a:pt x="272701" y="3617470"/>
                </a:cubicBezTo>
                <a:cubicBezTo>
                  <a:pt x="285970" y="3593109"/>
                  <a:pt x="298896" y="3571267"/>
                  <a:pt x="289223" y="3540780"/>
                </a:cubicBezTo>
                <a:cubicBezTo>
                  <a:pt x="279361" y="3510308"/>
                  <a:pt x="289661" y="3480672"/>
                  <a:pt x="309536" y="3455326"/>
                </a:cubicBezTo>
                <a:cubicBezTo>
                  <a:pt x="324601" y="3435968"/>
                  <a:pt x="324333" y="3416286"/>
                  <a:pt x="317440" y="3393195"/>
                </a:cubicBezTo>
                <a:cubicBezTo>
                  <a:pt x="308872" y="3364327"/>
                  <a:pt x="305700" y="3333817"/>
                  <a:pt x="299375" y="3304362"/>
                </a:cubicBezTo>
                <a:cubicBezTo>
                  <a:pt x="298026" y="3297979"/>
                  <a:pt x="294625" y="3290066"/>
                  <a:pt x="289725" y="3286686"/>
                </a:cubicBezTo>
                <a:cubicBezTo>
                  <a:pt x="228943" y="3245373"/>
                  <a:pt x="222391" y="3179973"/>
                  <a:pt x="213841" y="3115712"/>
                </a:cubicBezTo>
                <a:cubicBezTo>
                  <a:pt x="208562" y="3076788"/>
                  <a:pt x="204974" y="3037516"/>
                  <a:pt x="202333" y="2998158"/>
                </a:cubicBezTo>
                <a:cubicBezTo>
                  <a:pt x="201311" y="2984859"/>
                  <a:pt x="203063" y="2970544"/>
                  <a:pt x="207679" y="2958260"/>
                </a:cubicBezTo>
                <a:cubicBezTo>
                  <a:pt x="217395" y="2932695"/>
                  <a:pt x="230888" y="2908699"/>
                  <a:pt x="240811" y="2883304"/>
                </a:cubicBezTo>
                <a:cubicBezTo>
                  <a:pt x="244723" y="2873766"/>
                  <a:pt x="243837" y="2861986"/>
                  <a:pt x="243624" y="2851292"/>
                </a:cubicBezTo>
                <a:cubicBezTo>
                  <a:pt x="243427" y="2832371"/>
                  <a:pt x="236967" y="2811919"/>
                  <a:pt x="242323" y="2795169"/>
                </a:cubicBezTo>
                <a:cubicBezTo>
                  <a:pt x="256133" y="2751630"/>
                  <a:pt x="248562" y="2712721"/>
                  <a:pt x="227468" y="2674477"/>
                </a:cubicBezTo>
                <a:cubicBezTo>
                  <a:pt x="197898" y="2620936"/>
                  <a:pt x="194974" y="2568022"/>
                  <a:pt x="229169" y="2515160"/>
                </a:cubicBezTo>
                <a:cubicBezTo>
                  <a:pt x="244595" y="2491368"/>
                  <a:pt x="234271" y="2470503"/>
                  <a:pt x="218516" y="2453005"/>
                </a:cubicBezTo>
                <a:cubicBezTo>
                  <a:pt x="200223" y="2432867"/>
                  <a:pt x="194125" y="2412190"/>
                  <a:pt x="203806" y="2386246"/>
                </a:cubicBezTo>
                <a:cubicBezTo>
                  <a:pt x="205960" y="2380500"/>
                  <a:pt x="203921" y="2372844"/>
                  <a:pt x="202383" y="2366479"/>
                </a:cubicBezTo>
                <a:cubicBezTo>
                  <a:pt x="194277" y="2330108"/>
                  <a:pt x="182927" y="2293842"/>
                  <a:pt x="213009" y="2260869"/>
                </a:cubicBezTo>
                <a:cubicBezTo>
                  <a:pt x="218923" y="2254397"/>
                  <a:pt x="220676" y="2244289"/>
                  <a:pt x="224312" y="2235920"/>
                </a:cubicBezTo>
                <a:cubicBezTo>
                  <a:pt x="239095" y="2200902"/>
                  <a:pt x="237508" y="2202386"/>
                  <a:pt x="213159" y="2174578"/>
                </a:cubicBezTo>
                <a:cubicBezTo>
                  <a:pt x="200355" y="2160060"/>
                  <a:pt x="186823" y="2139680"/>
                  <a:pt x="186125" y="2121572"/>
                </a:cubicBezTo>
                <a:cubicBezTo>
                  <a:pt x="181881" y="2012343"/>
                  <a:pt x="145114" y="1911445"/>
                  <a:pt x="109864" y="1810408"/>
                </a:cubicBezTo>
                <a:cubicBezTo>
                  <a:pt x="88103" y="1748120"/>
                  <a:pt x="81469" y="1685980"/>
                  <a:pt x="91769" y="1620762"/>
                </a:cubicBezTo>
                <a:cubicBezTo>
                  <a:pt x="99319" y="1573585"/>
                  <a:pt x="75980" y="1531718"/>
                  <a:pt x="58766" y="1489867"/>
                </a:cubicBezTo>
                <a:cubicBezTo>
                  <a:pt x="55296" y="1481193"/>
                  <a:pt x="44098" y="1473800"/>
                  <a:pt x="34747" y="1469871"/>
                </a:cubicBezTo>
                <a:cubicBezTo>
                  <a:pt x="1693" y="1455674"/>
                  <a:pt x="-5822" y="1427857"/>
                  <a:pt x="4009" y="1390995"/>
                </a:cubicBezTo>
                <a:cubicBezTo>
                  <a:pt x="11672" y="1361792"/>
                  <a:pt x="22973" y="1334742"/>
                  <a:pt x="45160" y="1309565"/>
                </a:cubicBezTo>
                <a:cubicBezTo>
                  <a:pt x="71154" y="1280027"/>
                  <a:pt x="101047" y="1249173"/>
                  <a:pt x="109185" y="1206343"/>
                </a:cubicBezTo>
                <a:cubicBezTo>
                  <a:pt x="112659" y="1187852"/>
                  <a:pt x="111997" y="1172227"/>
                  <a:pt x="104951" y="1153741"/>
                </a:cubicBezTo>
                <a:cubicBezTo>
                  <a:pt x="91344" y="1117871"/>
                  <a:pt x="80754" y="1081537"/>
                  <a:pt x="109281" y="1044112"/>
                </a:cubicBezTo>
                <a:cubicBezTo>
                  <a:pt x="125001" y="1023546"/>
                  <a:pt x="133854" y="996911"/>
                  <a:pt x="126699" y="966766"/>
                </a:cubicBezTo>
                <a:cubicBezTo>
                  <a:pt x="117713" y="929136"/>
                  <a:pt x="128390" y="893152"/>
                  <a:pt x="145915" y="858839"/>
                </a:cubicBezTo>
                <a:cubicBezTo>
                  <a:pt x="152256" y="846589"/>
                  <a:pt x="155129" y="831979"/>
                  <a:pt x="157503" y="818181"/>
                </a:cubicBezTo>
                <a:cubicBezTo>
                  <a:pt x="163007" y="786305"/>
                  <a:pt x="167546" y="754324"/>
                  <a:pt x="171498" y="722208"/>
                </a:cubicBezTo>
                <a:cubicBezTo>
                  <a:pt x="174831" y="695887"/>
                  <a:pt x="176631" y="669515"/>
                  <a:pt x="179187" y="643071"/>
                </a:cubicBezTo>
                <a:cubicBezTo>
                  <a:pt x="181898" y="614129"/>
                  <a:pt x="192167" y="590426"/>
                  <a:pt x="219739" y="576047"/>
                </a:cubicBezTo>
                <a:cubicBezTo>
                  <a:pt x="228499" y="571420"/>
                  <a:pt x="234877" y="561655"/>
                  <a:pt x="241807" y="553752"/>
                </a:cubicBezTo>
                <a:cubicBezTo>
                  <a:pt x="246840" y="548128"/>
                  <a:pt x="250390" y="540914"/>
                  <a:pt x="255648" y="535652"/>
                </a:cubicBezTo>
                <a:cubicBezTo>
                  <a:pt x="283353" y="508059"/>
                  <a:pt x="311279" y="480830"/>
                  <a:pt x="339002" y="453429"/>
                </a:cubicBezTo>
                <a:cubicBezTo>
                  <a:pt x="341623" y="450701"/>
                  <a:pt x="344794" y="447734"/>
                  <a:pt x="345828" y="444388"/>
                </a:cubicBezTo>
                <a:cubicBezTo>
                  <a:pt x="356625" y="409732"/>
                  <a:pt x="366629" y="374766"/>
                  <a:pt x="378222" y="340421"/>
                </a:cubicBezTo>
                <a:cubicBezTo>
                  <a:pt x="382751" y="327190"/>
                  <a:pt x="388574" y="313459"/>
                  <a:pt x="397572" y="303070"/>
                </a:cubicBezTo>
                <a:cubicBezTo>
                  <a:pt x="417983" y="279398"/>
                  <a:pt x="440464" y="257448"/>
                  <a:pt x="447297" y="225451"/>
                </a:cubicBezTo>
                <a:cubicBezTo>
                  <a:pt x="449308" y="216084"/>
                  <a:pt x="449839" y="205132"/>
                  <a:pt x="446575" y="196630"/>
                </a:cubicBezTo>
                <a:cubicBezTo>
                  <a:pt x="433090" y="162088"/>
                  <a:pt x="417206" y="128533"/>
                  <a:pt x="403168" y="94234"/>
                </a:cubicBezTo>
                <a:cubicBezTo>
                  <a:pt x="394482" y="72455"/>
                  <a:pt x="384657" y="52883"/>
                  <a:pt x="360144" y="44217"/>
                </a:cubicBezTo>
                <a:cubicBezTo>
                  <a:pt x="353229" y="41791"/>
                  <a:pt x="345238" y="33911"/>
                  <a:pt x="343268" y="2701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0432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aniec, skok, Balans, Akrobatyka&#10;&#10;Opis wygenerowany automatycznie">
            <a:extLst>
              <a:ext uri="{FF2B5EF4-FFF2-40B4-BE49-F238E27FC236}">
                <a16:creationId xmlns:a16="http://schemas.microsoft.com/office/drawing/2014/main" id="{D70F1527-0948-AD43-10D7-13499C536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47" b="550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1DAC025-B093-C86C-C6F8-057E20C3E4C6}"/>
              </a:ext>
            </a:extLst>
          </p:cNvPr>
          <p:cNvSpPr txBox="1"/>
          <p:nvPr/>
        </p:nvSpPr>
        <p:spPr>
          <a:xfrm>
            <a:off x="0" y="5103674"/>
            <a:ext cx="4323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Źródło: </a:t>
            </a:r>
            <a:r>
              <a:rPr lang="pl-PL" dirty="0">
                <a:solidFill>
                  <a:srgbClr val="FF0000"/>
                </a:solidFill>
                <a:hlinkClick r:id="rId3"/>
              </a:rPr>
              <a:t>https://www.forbes.com/sites/darrenheitner/2018/02/28/nike-earns-9th-circuit-win-in-jumpman-copyright-case/?sh=7f2202a73ec8</a:t>
            </a:r>
            <a:r>
              <a:rPr lang="pl-PL" dirty="0">
                <a:solidFill>
                  <a:srgbClr val="FF0000"/>
                </a:solidFill>
              </a:rPr>
              <a:t>, dostęp 15.12.2023 r.</a:t>
            </a:r>
          </a:p>
        </p:txBody>
      </p:sp>
    </p:spTree>
    <p:extLst>
      <p:ext uri="{BB962C8B-B14F-4D97-AF65-F5344CB8AC3E}">
        <p14:creationId xmlns:p14="http://schemas.microsoft.com/office/powerpoint/2010/main" val="351953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kolorowy, tkanina, kilka&#10;&#10;Opis wygenerowany automatycznie">
            <a:extLst>
              <a:ext uri="{FF2B5EF4-FFF2-40B4-BE49-F238E27FC236}">
                <a16:creationId xmlns:a16="http://schemas.microsoft.com/office/drawing/2014/main" id="{F0465153-1E24-4C43-B9DE-5E4CE3EC8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091" t="29442" r="1" b="32845"/>
          <a:stretch/>
        </p:blipFill>
        <p:spPr>
          <a:xfrm>
            <a:off x="73592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0BC5204-E429-4932-BE44-D5F38376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296" y="-158087"/>
            <a:ext cx="6557921" cy="76768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2800" dirty="0" err="1"/>
              <a:t>Twórca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4D2297-2C4A-49E0-9D43-B31B41E7A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91932" y="1447800"/>
            <a:ext cx="6557921" cy="4800599"/>
          </a:xfr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buClr>
                <a:schemeClr val="accent1"/>
              </a:buClr>
            </a:pPr>
            <a:r>
              <a:rPr lang="en-US" dirty="0"/>
              <a:t>Art. 8. </a:t>
            </a:r>
          </a:p>
          <a:p>
            <a:pPr marL="457200">
              <a:buClr>
                <a:schemeClr val="accent1"/>
              </a:buClr>
            </a:pPr>
            <a:r>
              <a:rPr lang="en-US" dirty="0" err="1"/>
              <a:t>Prawo</a:t>
            </a:r>
            <a:r>
              <a:rPr lang="en-US" dirty="0"/>
              <a:t> </a:t>
            </a:r>
            <a:r>
              <a:rPr lang="en-US" dirty="0" err="1"/>
              <a:t>autorskie</a:t>
            </a:r>
            <a:r>
              <a:rPr lang="en-US" dirty="0"/>
              <a:t> </a:t>
            </a:r>
            <a:r>
              <a:rPr lang="en-US" dirty="0" err="1"/>
              <a:t>przysługuje</a:t>
            </a:r>
            <a:r>
              <a:rPr lang="en-US" dirty="0"/>
              <a:t> </a:t>
            </a:r>
            <a:r>
              <a:rPr lang="en-US" dirty="0" err="1"/>
              <a:t>twórcy</a:t>
            </a:r>
            <a:r>
              <a:rPr lang="en-US" dirty="0"/>
              <a:t>, o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ustawa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stanowi</a:t>
            </a:r>
            <a:r>
              <a:rPr lang="en-US" dirty="0"/>
              <a:t> </a:t>
            </a:r>
            <a:r>
              <a:rPr lang="en-US" dirty="0" err="1"/>
              <a:t>inaczej</a:t>
            </a:r>
            <a:r>
              <a:rPr lang="en-US" dirty="0"/>
              <a:t>. </a:t>
            </a:r>
          </a:p>
          <a:p>
            <a:pPr marL="457200">
              <a:buClr>
                <a:schemeClr val="accent1"/>
              </a:buClr>
            </a:pPr>
            <a:r>
              <a:rPr lang="en-US" dirty="0" err="1"/>
              <a:t>Domniemywa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twórcą</a:t>
            </a:r>
            <a:r>
              <a:rPr lang="en-US" dirty="0"/>
              <a:t> jest </a:t>
            </a:r>
            <a:r>
              <a:rPr lang="en-US" b="1" dirty="0" err="1"/>
              <a:t>osoba</a:t>
            </a:r>
            <a:r>
              <a:rPr lang="en-US" b="1" dirty="0"/>
              <a:t>, </a:t>
            </a:r>
            <a:r>
              <a:rPr lang="en-US" b="1" dirty="0" err="1"/>
              <a:t>której</a:t>
            </a:r>
            <a:r>
              <a:rPr lang="en-US" b="1" dirty="0"/>
              <a:t> </a:t>
            </a:r>
            <a:r>
              <a:rPr lang="en-US" b="1" dirty="0" err="1"/>
              <a:t>nazwisko</a:t>
            </a:r>
            <a:r>
              <a:rPr lang="en-US" b="1" dirty="0"/>
              <a:t> w </a:t>
            </a:r>
            <a:r>
              <a:rPr lang="en-US" b="1" dirty="0" err="1"/>
              <a:t>tym</a:t>
            </a:r>
            <a:r>
              <a:rPr lang="en-US" b="1" dirty="0"/>
              <a:t> </a:t>
            </a:r>
            <a:r>
              <a:rPr lang="en-US" b="1" dirty="0" err="1"/>
              <a:t>charakterze</a:t>
            </a:r>
            <a:r>
              <a:rPr lang="en-US" b="1" dirty="0"/>
              <a:t> </a:t>
            </a:r>
            <a:r>
              <a:rPr lang="en-US" b="1" dirty="0" err="1"/>
              <a:t>uwidoczniono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egzemplarzach</a:t>
            </a:r>
            <a:r>
              <a:rPr lang="en-US" b="1" dirty="0"/>
              <a:t> </a:t>
            </a:r>
            <a:r>
              <a:rPr lang="en-US" b="1" dirty="0" err="1"/>
              <a:t>utworu</a:t>
            </a:r>
            <a:r>
              <a:rPr lang="en-US" b="1" dirty="0"/>
              <a:t> </a:t>
            </a:r>
            <a:r>
              <a:rPr lang="en-US" b="1" dirty="0" err="1"/>
              <a:t>lub</a:t>
            </a:r>
            <a:r>
              <a:rPr lang="en-US" b="1" dirty="0"/>
              <a:t> </a:t>
            </a:r>
            <a:r>
              <a:rPr lang="en-US" b="1" dirty="0" err="1"/>
              <a:t>której</a:t>
            </a:r>
            <a:r>
              <a:rPr lang="en-US" b="1" dirty="0"/>
              <a:t> </a:t>
            </a:r>
            <a:r>
              <a:rPr lang="en-US" b="1" dirty="0" err="1"/>
              <a:t>autorstwo</a:t>
            </a:r>
            <a:r>
              <a:rPr lang="en-US" b="1" dirty="0"/>
              <a:t> </a:t>
            </a:r>
            <a:r>
              <a:rPr lang="en-US" b="1" dirty="0" err="1"/>
              <a:t>podano</a:t>
            </a:r>
            <a:r>
              <a:rPr lang="en-US" b="1" dirty="0"/>
              <a:t> do </a:t>
            </a:r>
            <a:r>
              <a:rPr lang="en-US" b="1" dirty="0" err="1"/>
              <a:t>publicznej</a:t>
            </a:r>
            <a:r>
              <a:rPr lang="en-US" b="1" dirty="0"/>
              <a:t> </a:t>
            </a:r>
            <a:r>
              <a:rPr lang="en-US" b="1" dirty="0" err="1"/>
              <a:t>wiadomości</a:t>
            </a:r>
            <a:r>
              <a:rPr lang="en-US" b="1" dirty="0"/>
              <a:t> w </a:t>
            </a:r>
            <a:r>
              <a:rPr lang="en-US" b="1" dirty="0" err="1"/>
              <a:t>jakikolwiek</a:t>
            </a:r>
            <a:r>
              <a:rPr lang="en-US" b="1" dirty="0"/>
              <a:t> </a:t>
            </a:r>
            <a:r>
              <a:rPr lang="en-US" b="1" dirty="0" err="1"/>
              <a:t>inny</a:t>
            </a:r>
            <a:r>
              <a:rPr lang="en-US" b="1" dirty="0"/>
              <a:t> </a:t>
            </a:r>
            <a:r>
              <a:rPr lang="en-US" b="1" dirty="0" err="1"/>
              <a:t>sposób</a:t>
            </a:r>
            <a:r>
              <a:rPr lang="en-US" b="1" dirty="0"/>
              <a:t> w </a:t>
            </a:r>
            <a:r>
              <a:rPr lang="en-US" b="1" dirty="0" err="1"/>
              <a:t>związku</a:t>
            </a:r>
            <a:r>
              <a:rPr lang="en-US" b="1" dirty="0"/>
              <a:t> z </a:t>
            </a:r>
            <a:r>
              <a:rPr lang="en-US" b="1" dirty="0" err="1"/>
              <a:t>rozpowszechnianiem</a:t>
            </a:r>
            <a:r>
              <a:rPr lang="en-US" b="1" dirty="0"/>
              <a:t> </a:t>
            </a:r>
            <a:r>
              <a:rPr lang="en-US" b="1" dirty="0" err="1"/>
              <a:t>utworu</a:t>
            </a:r>
            <a:r>
              <a:rPr lang="en-US" b="1" dirty="0"/>
              <a:t>.</a:t>
            </a:r>
          </a:p>
          <a:p>
            <a:pPr marL="457200">
              <a:buClr>
                <a:schemeClr val="accent1"/>
              </a:buClr>
            </a:pPr>
            <a:r>
              <a:rPr lang="en-US" dirty="0"/>
              <a:t> </a:t>
            </a:r>
            <a:r>
              <a:rPr lang="en-US" dirty="0" err="1"/>
              <a:t>Dopóki</a:t>
            </a:r>
            <a:r>
              <a:rPr lang="en-US" dirty="0"/>
              <a:t> </a:t>
            </a:r>
            <a:r>
              <a:rPr lang="en-US" dirty="0" err="1"/>
              <a:t>twórca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ujawnił</a:t>
            </a:r>
            <a:r>
              <a:rPr lang="en-US" dirty="0"/>
              <a:t> </a:t>
            </a:r>
            <a:r>
              <a:rPr lang="en-US" dirty="0" err="1"/>
              <a:t>swojego</a:t>
            </a:r>
            <a:r>
              <a:rPr lang="en-US" dirty="0"/>
              <a:t> </a:t>
            </a:r>
            <a:r>
              <a:rPr lang="en-US" dirty="0" err="1"/>
              <a:t>autorstwa</a:t>
            </a:r>
            <a:r>
              <a:rPr lang="en-US" dirty="0"/>
              <a:t>, w </a:t>
            </a:r>
            <a:r>
              <a:rPr lang="en-US" dirty="0" err="1"/>
              <a:t>wykonywaniu</a:t>
            </a:r>
            <a:r>
              <a:rPr lang="en-US" dirty="0"/>
              <a:t> </a:t>
            </a:r>
            <a:r>
              <a:rPr lang="en-US" dirty="0" err="1"/>
              <a:t>prawa</a:t>
            </a:r>
            <a:r>
              <a:rPr lang="en-US" dirty="0"/>
              <a:t> </a:t>
            </a:r>
            <a:r>
              <a:rPr lang="en-US" dirty="0" err="1"/>
              <a:t>autorskiego</a:t>
            </a:r>
            <a:r>
              <a:rPr lang="en-US" dirty="0"/>
              <a:t> </a:t>
            </a:r>
            <a:r>
              <a:rPr lang="en-US" dirty="0" err="1"/>
              <a:t>zastępuje</a:t>
            </a:r>
            <a:r>
              <a:rPr lang="en-US" dirty="0"/>
              <a:t> go producent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wydawca</a:t>
            </a:r>
            <a:r>
              <a:rPr lang="en-US" dirty="0"/>
              <a:t>, a w </a:t>
            </a:r>
            <a:r>
              <a:rPr lang="en-US" dirty="0" err="1"/>
              <a:t>razie</a:t>
            </a:r>
            <a:r>
              <a:rPr lang="en-US" dirty="0"/>
              <a:t> ich </a:t>
            </a:r>
            <a:r>
              <a:rPr lang="en-US" dirty="0" err="1"/>
              <a:t>braku</a:t>
            </a:r>
            <a:r>
              <a:rPr lang="en-US" dirty="0"/>
              <a:t> – </a:t>
            </a:r>
            <a:r>
              <a:rPr lang="en-US" dirty="0" err="1"/>
              <a:t>właściwa</a:t>
            </a:r>
            <a:r>
              <a:rPr lang="en-US" dirty="0"/>
              <a:t> </a:t>
            </a:r>
            <a:r>
              <a:rPr lang="en-US" dirty="0" err="1"/>
              <a:t>organizacja</a:t>
            </a:r>
            <a:r>
              <a:rPr lang="en-US" dirty="0"/>
              <a:t> </a:t>
            </a:r>
            <a:r>
              <a:rPr lang="en-US" dirty="0" err="1"/>
              <a:t>zbiorowego</a:t>
            </a:r>
            <a:r>
              <a:rPr lang="en-US" dirty="0"/>
              <a:t> </a:t>
            </a:r>
            <a:r>
              <a:rPr lang="en-US" dirty="0" err="1"/>
              <a:t>zarządzania</a:t>
            </a:r>
            <a:r>
              <a:rPr lang="en-US" dirty="0"/>
              <a:t> </a:t>
            </a:r>
            <a:r>
              <a:rPr lang="en-US" dirty="0" err="1"/>
              <a:t>prawami</a:t>
            </a:r>
            <a:r>
              <a:rPr lang="en-US" dirty="0"/>
              <a:t> </a:t>
            </a:r>
            <a:r>
              <a:rPr lang="en-US" dirty="0" err="1"/>
              <a:t>autorskimi</a:t>
            </a:r>
            <a:r>
              <a:rPr lang="en-US" dirty="0"/>
              <a:t>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6AE98DC-9780-8842-B309-931473222621}"/>
              </a:ext>
            </a:extLst>
          </p:cNvPr>
          <p:cNvSpPr txBox="1"/>
          <p:nvPr/>
        </p:nvSpPr>
        <p:spPr>
          <a:xfrm>
            <a:off x="9700613" y="6657945"/>
            <a:ext cx="249138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www.newgrounds.com/art/view/ace0fredspades/undead-creat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0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ACED5A2-E01C-47E7-A8AB-0D57579E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84" y="362858"/>
            <a:ext cx="4400549" cy="68988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Status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twórcy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Symbol zastępczy zawartości 7" descr="Obraz zawierający tekst, wizytówka&#10;&#10;Opis wygenerowany automatycznie">
            <a:extLst>
              <a:ext uri="{FF2B5EF4-FFF2-40B4-BE49-F238E27FC236}">
                <a16:creationId xmlns:a16="http://schemas.microsoft.com/office/drawing/2014/main" id="{4CA4E572-6FB4-40F8-8A75-40430BFB7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-1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63475F1-2009-40B2-9355-21A883474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984" y="1567544"/>
            <a:ext cx="4606565" cy="47094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l-PL" sz="1400" dirty="0"/>
              <a:t>Utwór „Kurs cudów” - prof. Helen </a:t>
            </a:r>
            <a:r>
              <a:rPr lang="pl-PL" sz="1400" dirty="0" err="1"/>
              <a:t>Schucman</a:t>
            </a:r>
            <a:r>
              <a:rPr lang="pl-PL" sz="1400" dirty="0"/>
              <a:t> twierdzi, że został jej podyktowany (po angielsku) przez Jezusa 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l-PL" sz="1400" dirty="0"/>
              <a:t>Po jej śmierci (w 1981 r.) następcy prawni wystąpili z roszczeniami o naruszenie praw autorskich ze względu na wydanie bez ich zgody tej książki po niemiecku.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l-PL" sz="1400" dirty="0"/>
              <a:t>Powstał problem, kto jest twórcą tego dzieła, skoro osoba, która jedynie mechanicznie zwielokrotnia dyktowany jej utwór, nie jest traktowana jak twórca.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l-PL" sz="1400" dirty="0"/>
              <a:t>Sąd niemiecki uznał, że wyłącznym twórcą Kursu cudów jest prof. H. </a:t>
            </a:r>
            <a:r>
              <a:rPr lang="pl-PL" sz="1400" dirty="0" err="1"/>
              <a:t>Schucman</a:t>
            </a:r>
            <a:r>
              <a:rPr lang="pl-PL" sz="1400" dirty="0"/>
              <a:t>, gdyż nie jest </a:t>
            </a:r>
            <a:r>
              <a:rPr lang="pl-PL" sz="1400" dirty="0" err="1"/>
              <a:t>objektywnie</a:t>
            </a:r>
            <a:r>
              <a:rPr lang="pl-PL" sz="1400" dirty="0"/>
              <a:t> weryfikowalna okoliczność duchowego przekazu tekstu za pośrednictwem człowieka </a:t>
            </a:r>
          </a:p>
        </p:txBody>
      </p:sp>
    </p:spTree>
    <p:extLst>
      <p:ext uri="{BB962C8B-B14F-4D97-AF65-F5344CB8AC3E}">
        <p14:creationId xmlns:p14="http://schemas.microsoft.com/office/powerpoint/2010/main" val="7940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8FAD19-4058-C046-9232-691A6B46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31" y="438151"/>
            <a:ext cx="9144000" cy="1263649"/>
          </a:xfrm>
        </p:spPr>
        <p:txBody>
          <a:bodyPr/>
          <a:lstStyle/>
          <a:p>
            <a:r>
              <a:rPr lang="pl-PL" dirty="0"/>
              <a:t>Współtwórcy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9D5CD0A-F8AD-C849-AD50-D684D04BF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897" y="1701800"/>
            <a:ext cx="10157354" cy="5156200"/>
          </a:xfrm>
        </p:spPr>
        <p:txBody>
          <a:bodyPr>
            <a:normAutofit/>
          </a:bodyPr>
          <a:lstStyle/>
          <a:p>
            <a:r>
              <a:rPr lang="pl-PL" dirty="0"/>
              <a:t>Utwór zawiera wspólne elementy twórcze,</a:t>
            </a:r>
          </a:p>
          <a:p>
            <a:r>
              <a:rPr lang="pl-PL" dirty="0"/>
              <a:t>Wspólne działanie twórców – wspólne dążenie do nadania dziełu określonego, ostatecznego kształtu, </a:t>
            </a:r>
          </a:p>
          <a:p>
            <a:r>
              <a:rPr lang="pl-PL" dirty="0"/>
              <a:t>Istnienie porozumienia między współtwórcami:</a:t>
            </a:r>
          </a:p>
          <a:p>
            <a:pPr lvl="1"/>
            <a:r>
              <a:rPr lang="pl-PL" dirty="0"/>
              <a:t>Np. uzgodnienie wspólnego zamysłu stworzenia dzieła, opracowanie ogólnej koncepcji, planu, uzgodnienie struktury utworu, podział zadań itp. </a:t>
            </a:r>
          </a:p>
          <a:p>
            <a:r>
              <a:rPr lang="pl-PL" dirty="0"/>
              <a:t>Porozumienie może mieć charakter dorozumiany (</a:t>
            </a:r>
            <a:r>
              <a:rPr lang="pl-PL" dirty="0" err="1"/>
              <a:t>konkludentny</a:t>
            </a:r>
            <a:r>
              <a:rPr lang="pl-PL" dirty="0"/>
              <a:t>),</a:t>
            </a:r>
          </a:p>
          <a:p>
            <a:r>
              <a:rPr lang="pl-PL" dirty="0"/>
              <a:t>W szczególnych przypadkach możliwe powstanie dzieła wspólnego bez porozumienie - „jedna osoba rozpoczęła pracę nad rzeźbą, a następnie od niej odstąpiła i dokończyła ją twórczo inna osoba”- SN z dn. 5.07.2002 r., III CKN 1096/00, OSNC 2003/11, poz. 150. </a:t>
            </a:r>
          </a:p>
          <a:p>
            <a:r>
              <a:rPr lang="pl-PL" dirty="0"/>
              <a:t>   	 Nie uzasadnia współautorstwa: wzajemna inspiracja, krytyka, 	akceptacja wkładów twórczych, pomoc techniczna, 	organizacyjna czy finansowa. </a:t>
            </a:r>
          </a:p>
          <a:p>
            <a:endParaRPr lang="pl-PL" dirty="0"/>
          </a:p>
        </p:txBody>
      </p:sp>
      <p:sp>
        <p:nvSpPr>
          <p:cNvPr id="4" name="Krzyż 3">
            <a:extLst>
              <a:ext uri="{FF2B5EF4-FFF2-40B4-BE49-F238E27FC236}">
                <a16:creationId xmlns:a16="http://schemas.microsoft.com/office/drawing/2014/main" id="{C07DC941-B35D-AF4B-A7B5-06485CC5F8FF}"/>
              </a:ext>
            </a:extLst>
          </p:cNvPr>
          <p:cNvSpPr/>
          <p:nvPr/>
        </p:nvSpPr>
        <p:spPr>
          <a:xfrm rot="2833498">
            <a:off x="194630" y="5754710"/>
            <a:ext cx="914400" cy="914400"/>
          </a:xfrm>
          <a:prstGeom prst="plus">
            <a:avLst>
              <a:gd name="adj" fmla="val 4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499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ęce z nadgarstkami i wzajemnie połączone w celu utworzenia okręgu">
            <a:extLst>
              <a:ext uri="{FF2B5EF4-FFF2-40B4-BE49-F238E27FC236}">
                <a16:creationId xmlns:a16="http://schemas.microsoft.com/office/drawing/2014/main" id="{CB10C248-6AC2-0430-D910-F4F92D9EE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8861A5A-FEE0-437C-A483-5587E210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7" y="295728"/>
            <a:ext cx="9234306" cy="767688"/>
          </a:xfrm>
          <a:solidFill>
            <a:schemeClr val="bg2">
              <a:lumMod val="90000"/>
            </a:schemeClr>
          </a:solidFill>
        </p:spPr>
        <p:txBody>
          <a:bodyPr anchor="b">
            <a:normAutofit/>
          </a:bodyPr>
          <a:lstStyle/>
          <a:p>
            <a:r>
              <a:rPr lang="en-US" sz="2800" dirty="0" err="1"/>
              <a:t>Utwory</a:t>
            </a:r>
            <a:r>
              <a:rPr lang="en-US" sz="2800" dirty="0"/>
              <a:t> </a:t>
            </a:r>
            <a:r>
              <a:rPr lang="en-US" sz="2800" dirty="0" err="1"/>
              <a:t>wspólne</a:t>
            </a:r>
            <a:r>
              <a:rPr lang="en-US" sz="2800" dirty="0"/>
              <a:t> – art. 9 Pr. </a:t>
            </a:r>
            <a:r>
              <a:rPr lang="en-US" sz="2800" dirty="0" err="1"/>
              <a:t>Aut</a:t>
            </a:r>
            <a:r>
              <a:rPr lang="en-US" sz="2800" dirty="0"/>
              <a:t>. 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4C70F6C-4791-D148-A7F2-BE43F4B7E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9" y="1447800"/>
            <a:ext cx="8723870" cy="4149811"/>
          </a:xfrm>
          <a:solidFill>
            <a:schemeClr val="bg2"/>
          </a:solidFill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1400" dirty="0"/>
              <a:t>Prawo autorskie przysługuje współtwórcom </a:t>
            </a:r>
            <a:r>
              <a:rPr lang="pl-PL" sz="1400" b="1" dirty="0"/>
              <a:t>wspólnie</a:t>
            </a:r>
            <a:r>
              <a:rPr lang="pl-PL" sz="1400" dirty="0"/>
              <a:t>, </a:t>
            </a:r>
          </a:p>
          <a:p>
            <a:pPr>
              <a:lnSpc>
                <a:spcPct val="90000"/>
              </a:lnSpc>
            </a:pPr>
            <a:r>
              <a:rPr lang="pl-PL" sz="1400" dirty="0"/>
              <a:t>Do wykonywania prawa potrzebna </a:t>
            </a:r>
            <a:r>
              <a:rPr lang="pl-PL" sz="1400" b="1" dirty="0"/>
              <a:t>zgoda wszystkich </a:t>
            </a:r>
            <a:r>
              <a:rPr lang="pl-PL" sz="1400" dirty="0"/>
              <a:t>współtwórców, </a:t>
            </a:r>
          </a:p>
          <a:p>
            <a:pPr>
              <a:lnSpc>
                <a:spcPct val="90000"/>
              </a:lnSpc>
            </a:pPr>
            <a:r>
              <a:rPr lang="pl-PL" sz="1400" dirty="0"/>
              <a:t>W razie naruszenia ochrony możne dochodzić </a:t>
            </a:r>
            <a:r>
              <a:rPr lang="pl-PL" sz="1400" b="1" dirty="0"/>
              <a:t>każdy</a:t>
            </a:r>
            <a:r>
              <a:rPr lang="pl-PL" sz="1400" dirty="0"/>
              <a:t>, </a:t>
            </a:r>
          </a:p>
          <a:p>
            <a:pPr>
              <a:lnSpc>
                <a:spcPct val="90000"/>
              </a:lnSpc>
            </a:pPr>
            <a:r>
              <a:rPr lang="pl-PL" sz="1400" dirty="0"/>
              <a:t>Udział w prawie autorskim:</a:t>
            </a:r>
          </a:p>
          <a:p>
            <a:pPr lvl="1">
              <a:lnSpc>
                <a:spcPct val="90000"/>
              </a:lnSpc>
            </a:pPr>
            <a:r>
              <a:rPr lang="pl-PL" sz="1400" dirty="0"/>
              <a:t>Znaczenie przedmiotowe: część utworu mająca samodzielne znaczenie tzn. posiadająca taką odrębność, że możliwe jest przypisanie jej jednemu ze współautorów i eksploatacja niezależnie od całości utworu, lecz bez uszczerbku dla praw pozostałych współtwórców, </a:t>
            </a:r>
          </a:p>
          <a:p>
            <a:pPr lvl="1">
              <a:lnSpc>
                <a:spcPct val="90000"/>
              </a:lnSpc>
            </a:pPr>
            <a:r>
              <a:rPr lang="pl-PL" sz="1400" dirty="0"/>
              <a:t>Znaczenie prawne: ułamkowo określona część autorskich praw majątkowych  służących współtwórcy</a:t>
            </a:r>
          </a:p>
          <a:p>
            <a:pPr>
              <a:lnSpc>
                <a:spcPct val="90000"/>
              </a:lnSpc>
            </a:pPr>
            <a:r>
              <a:rPr lang="pl-PL" sz="1400" dirty="0"/>
              <a:t>Domniemanie </a:t>
            </a:r>
            <a:r>
              <a:rPr lang="pl-PL" sz="1400" b="1" dirty="0"/>
              <a:t>równych udziałów – </a:t>
            </a:r>
            <a:r>
              <a:rPr lang="pl-PL" sz="1400" dirty="0"/>
              <a:t>można dochodzić odmiennego ustalenia przez sąd na podstawie wkładów pracy twórczej,</a:t>
            </a:r>
          </a:p>
          <a:p>
            <a:pPr>
              <a:lnSpc>
                <a:spcPct val="90000"/>
              </a:lnSpc>
            </a:pPr>
            <a:r>
              <a:rPr lang="pl-PL" sz="1400" dirty="0"/>
              <a:t>Odpowiednie stosowanie przepisów KC o współwłasności w częściach ułamkowych – uwaga na zniesienie współwłasności (art. 210-212 KC) sporna możliwość zniesienia wspólności praw majątkowych, </a:t>
            </a:r>
          </a:p>
          <a:p>
            <a:pPr>
              <a:lnSpc>
                <a:spcPct val="90000"/>
              </a:lnSpc>
            </a:pPr>
            <a:r>
              <a:rPr lang="pl-PL" sz="1400" b="1" dirty="0"/>
              <a:t>Umowa o wykonywanie wspólnego prawa – </a:t>
            </a:r>
            <a:r>
              <a:rPr lang="pl-PL" sz="1400" dirty="0"/>
              <a:t>za zgodą wszystkich współtwórców, </a:t>
            </a:r>
            <a:endParaRPr lang="pl-PL" sz="1400" b="1" dirty="0"/>
          </a:p>
        </p:txBody>
      </p:sp>
    </p:spTree>
    <p:extLst>
      <p:ext uri="{BB962C8B-B14F-4D97-AF65-F5344CB8AC3E}">
        <p14:creationId xmlns:p14="http://schemas.microsoft.com/office/powerpoint/2010/main" val="118741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6DD0FA-B0AA-62E6-5154-4187DD7C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Wkłady o charakterze rozłącznym i nierozłącznym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0C8E63-4212-BA69-7081-0254CB7A1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/>
              <a:t>Zróżnicowana jest sytuacja współtwórców, w zależności od tego, czy wkłady, których są samodzielnymi autorami </a:t>
            </a:r>
            <a:r>
              <a:rPr lang="pl-PL" b="1" dirty="0"/>
              <a:t>nadają się do samodzielnej eksploatacji.</a:t>
            </a:r>
            <a:r>
              <a:rPr lang="pl-PL" dirty="0"/>
              <a:t>, czy można je eksploatować jedynie z całym utworem</a:t>
            </a:r>
          </a:p>
          <a:p>
            <a:pPr marL="0" indent="0">
              <a:buNone/>
            </a:pPr>
            <a:r>
              <a:rPr lang="pl-PL" u="sng" dirty="0"/>
              <a:t>Przykład: </a:t>
            </a:r>
            <a:r>
              <a:rPr lang="pl-PL" dirty="0"/>
              <a:t>Wkłady rozłączne zawiera utwór słowno-muzyczny, zarówno tekst jak i muzyka nadają się do samodzielnej eksploatacji. Nierozłączny charakter mają wkłady współtwórców powieści kryminalnej, w której nie da się wyodrębnić fragmentów pisanych przez jednego autora i drugiego z nich. </a:t>
            </a:r>
            <a:endParaRPr lang="pl-PL" u="sng" dirty="0"/>
          </a:p>
          <a:p>
            <a:r>
              <a:rPr lang="pl-PL" dirty="0"/>
              <a:t>Wkład rozłączny </a:t>
            </a:r>
            <a:r>
              <a:rPr lang="pl-PL" dirty="0">
                <a:sym typeface="Wingdings" pitchFamily="2" charset="2"/>
              </a:rPr>
              <a:t> twórca może nim samodzielnie dysponować (z wyjątkiem sytuacji, w której mogłoby to prowadzić do naruszenia praw współtwórców) Może samodzielnie udzielać licencji, dochodzić roszczeń z tytułu naruszenia praw do jego wkładu, a korzyści które z tego tytułu uzyska przypadną jemu. </a:t>
            </a:r>
          </a:p>
          <a:p>
            <a:pPr marL="0" indent="0">
              <a:buNone/>
            </a:pPr>
            <a:r>
              <a:rPr lang="pl-PL" u="sng" dirty="0">
                <a:sym typeface="Wingdings" pitchFamily="2" charset="2"/>
              </a:rPr>
              <a:t>Przykład:</a:t>
            </a:r>
            <a:r>
              <a:rPr lang="pl-PL" dirty="0">
                <a:sym typeface="Wingdings" pitchFamily="2" charset="2"/>
              </a:rPr>
              <a:t> Autor tekstu piosenki może udzielić licencji na opublikowanie tego tekstu jako utworu bez pytania o zgodę twórcy muzyki. Wynagrodzenie z tego tytułu przypadnie tylko twórcy tekstu. Jednak korzystanie z całej piosenki wymaga zgody zarówno twórcy tekstu jak i muzyki. Autor tekstu może przenieść swój udział w prawie do piosenki na inną osobę; Wtedy ta osoba będzie wspólnie z twórcą muzyki decydować o korzystaniu z całości. Jeśli wkład na charakter nierozłączny, jego twórca nie może samodzielnie z niego korzystać. </a:t>
            </a:r>
            <a:endParaRPr lang="pl-PL" u="sng" dirty="0"/>
          </a:p>
        </p:txBody>
      </p:sp>
    </p:spTree>
    <p:extLst>
      <p:ext uri="{BB962C8B-B14F-4D97-AF65-F5344CB8AC3E}">
        <p14:creationId xmlns:p14="http://schemas.microsoft.com/office/powerpoint/2010/main" val="3941108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E3975B-4F56-B249-984B-90E5D565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19" y="333928"/>
            <a:ext cx="9682378" cy="852322"/>
          </a:xfrm>
        </p:spPr>
        <p:txBody>
          <a:bodyPr/>
          <a:lstStyle/>
          <a:p>
            <a:r>
              <a:rPr lang="pl-PL" dirty="0"/>
              <a:t>Utwory połączone – art. 10 Pr. Aut.</a:t>
            </a: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841CC5AB-8C6C-4B06-8C1F-DE889E71B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148040"/>
              </p:ext>
            </p:extLst>
          </p:nvPr>
        </p:nvGraphicFramePr>
        <p:xfrm>
          <a:off x="247135" y="1378857"/>
          <a:ext cx="11567494" cy="4614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ytuł 1">
            <a:extLst>
              <a:ext uri="{FF2B5EF4-FFF2-40B4-BE49-F238E27FC236}">
                <a16:creationId xmlns:a16="http://schemas.microsoft.com/office/drawing/2014/main" id="{A9532F7D-BE3A-AA40-A9AE-16F7865C123A}"/>
              </a:ext>
            </a:extLst>
          </p:cNvPr>
          <p:cNvSpPr txBox="1">
            <a:spLocks/>
          </p:cNvSpPr>
          <p:nvPr/>
        </p:nvSpPr>
        <p:spPr>
          <a:xfrm>
            <a:off x="1118897" y="267252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921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8D1E97A-66CF-EEBB-F520-9ADD2AA7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137313"/>
            <a:ext cx="10287000" cy="900112"/>
          </a:xfrm>
        </p:spPr>
        <p:txBody>
          <a:bodyPr/>
          <a:lstStyle/>
          <a:p>
            <a:r>
              <a:rPr lang="pl-PL" dirty="0"/>
              <a:t>Utw</a:t>
            </a:r>
            <a:r>
              <a:rPr lang="pl-PL" i="1" dirty="0"/>
              <a:t>ór wspólny a utwór połączony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9DDA23F-8957-ED29-99EE-81EC2DD8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1282763"/>
            <a:ext cx="4886325" cy="590566"/>
          </a:xfrm>
        </p:spPr>
        <p:txBody>
          <a:bodyPr/>
          <a:lstStyle/>
          <a:p>
            <a:r>
              <a:rPr lang="pl-PL" dirty="0"/>
              <a:t>Art. 9 Wspólny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84A6003-5E71-2744-FEF8-26868F52A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1171" y="2140202"/>
            <a:ext cx="4886325" cy="322263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pl-PL" sz="1800" dirty="0"/>
              <a:t>Prawo autorskie przysługuje współtwórcom </a:t>
            </a:r>
            <a:r>
              <a:rPr lang="pl-PL" sz="1800" b="1" dirty="0"/>
              <a:t>wspólnie</a:t>
            </a:r>
            <a:r>
              <a:rPr lang="pl-PL" sz="1800" dirty="0"/>
              <a:t>, </a:t>
            </a:r>
          </a:p>
          <a:p>
            <a:pPr>
              <a:lnSpc>
                <a:spcPct val="90000"/>
              </a:lnSpc>
            </a:pPr>
            <a:r>
              <a:rPr lang="pl-PL" sz="1800" dirty="0"/>
              <a:t>Do wykonywania prawa potrzebna </a:t>
            </a:r>
            <a:r>
              <a:rPr lang="pl-PL" sz="1800" b="1" dirty="0"/>
              <a:t>zgoda wszystkich </a:t>
            </a:r>
            <a:r>
              <a:rPr lang="pl-PL" sz="1800" dirty="0"/>
              <a:t>współtwórców, </a:t>
            </a:r>
          </a:p>
          <a:p>
            <a:pPr>
              <a:lnSpc>
                <a:spcPct val="90000"/>
              </a:lnSpc>
            </a:pPr>
            <a:r>
              <a:rPr lang="pl-PL" sz="1800" dirty="0"/>
              <a:t>W razie naruszenia ochrony możne dochodzić </a:t>
            </a:r>
            <a:r>
              <a:rPr lang="pl-PL" sz="1800" b="1" dirty="0"/>
              <a:t>każdy</a:t>
            </a:r>
            <a:r>
              <a:rPr lang="pl-PL" sz="1800" dirty="0"/>
              <a:t>, </a:t>
            </a:r>
          </a:p>
          <a:p>
            <a:r>
              <a:rPr lang="pl-PL" sz="1800" dirty="0"/>
              <a:t>Odpowiednie stosowanie przepisów KC o współwłasności w częściach ułamkowych</a:t>
            </a:r>
            <a:endParaRPr lang="pl-PL" dirty="0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B2C6BD54-0479-DFA3-4DED-8F5B56E69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1452146"/>
            <a:ext cx="4886325" cy="590566"/>
          </a:xfrm>
        </p:spPr>
        <p:txBody>
          <a:bodyPr/>
          <a:lstStyle/>
          <a:p>
            <a:r>
              <a:rPr lang="pl-PL" dirty="0"/>
              <a:t>Art. 10 Połączony</a:t>
            </a:r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BE0591DE-E630-D00E-5B44-EF8A1A6E4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0872" y="2042712"/>
            <a:ext cx="5027399" cy="2314832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połączenie </a:t>
            </a:r>
            <a:r>
              <a:rPr lang="pl-PL" b="1" dirty="0"/>
              <a:t>odrębnych</a:t>
            </a:r>
            <a:r>
              <a:rPr lang="pl-PL" dirty="0"/>
              <a:t> utworów w celu wspólnego rozpowszechnienia (np. muzyka + tekst, opowiadanie + rysunki/fotografie, muzyka + film)</a:t>
            </a:r>
          </a:p>
          <a:p>
            <a:r>
              <a:rPr lang="pl-PL" b="1" dirty="0"/>
              <a:t>Brak współautorstwa – </a:t>
            </a:r>
            <a:r>
              <a:rPr lang="pl-PL" dirty="0"/>
              <a:t>nie ma wspólnego tworzenia utworu, </a:t>
            </a:r>
            <a:endParaRPr lang="en-US" dirty="0"/>
          </a:p>
          <a:p>
            <a:r>
              <a:rPr lang="pl-PL" dirty="0"/>
              <a:t>Ochronie </a:t>
            </a:r>
            <a:r>
              <a:rPr lang="pl-PL" dirty="0" err="1"/>
              <a:t>prawnoautorskiej</a:t>
            </a:r>
            <a:r>
              <a:rPr lang="pl-PL" dirty="0"/>
              <a:t> podlega utwór połączony jako </a:t>
            </a:r>
            <a:r>
              <a:rPr lang="pl-PL" b="1" dirty="0"/>
              <a:t>całość, </a:t>
            </a:r>
            <a:r>
              <a:rPr lang="pl-PL" dirty="0"/>
              <a:t>chociaż jego poszczególne składniki zachowują odrębność, </a:t>
            </a:r>
            <a:endParaRPr lang="en-US" dirty="0"/>
          </a:p>
          <a:p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BC358B04-1B4C-ECDC-4C0E-CB436071F4B8}"/>
              </a:ext>
            </a:extLst>
          </p:cNvPr>
          <p:cNvSpPr txBox="1"/>
          <p:nvPr/>
        </p:nvSpPr>
        <p:spPr>
          <a:xfrm>
            <a:off x="1082245" y="4378411"/>
            <a:ext cx="10157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Przykłady:</a:t>
            </a:r>
          </a:p>
          <a:p>
            <a:endParaRPr lang="pl-PL" dirty="0"/>
          </a:p>
          <a:p>
            <a:r>
              <a:rPr lang="pl-PL" dirty="0"/>
              <a:t>Połączenie wcześniej powstałej piosenki z filmem </a:t>
            </a:r>
            <a:r>
              <a:rPr lang="pl-PL" dirty="0">
                <a:sym typeface="Wingdings" pitchFamily="2" charset="2"/>
              </a:rPr>
              <a:t> piosenka i film powstały niezależnie od siebie i połączono je w celu wspólnego rozpowszechnienia.</a:t>
            </a:r>
          </a:p>
          <a:p>
            <a:endParaRPr lang="pl-PL" dirty="0">
              <a:sym typeface="Wingdings" pitchFamily="2" charset="2"/>
            </a:endParaRPr>
          </a:p>
          <a:p>
            <a:r>
              <a:rPr lang="pl-PL" dirty="0">
                <a:sym typeface="Wingdings" pitchFamily="2" charset="2"/>
              </a:rPr>
              <a:t>Ale! Gdyby piosenka powstała w czasie tworzenia filmu, w porozumieniu z jego twórcami, kompozytor byłby jednym ze współtwórców filmu.  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6548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731" y="3689131"/>
            <a:ext cx="4869317" cy="2151054"/>
          </a:xfrm>
        </p:spPr>
        <p:txBody>
          <a:bodyPr rtlCol="0">
            <a:normAutofit fontScale="9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pl-PL" sz="1800" u="sng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 znaczeniu wąskim </a:t>
            </a:r>
            <a:r>
              <a:rPr lang="pl-PL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oznacza zbiór przepisów służących ochronie interesów twórców oraz stosunków prawnych związanych z tworzeniem utworów, korzystaniem z nich oraz ich ochroną. </a:t>
            </a:r>
            <a:br>
              <a:rPr lang="pl-PL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l-PL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sng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 szerszym znaczeniu</a:t>
            </a:r>
            <a:r>
              <a:rPr lang="pl-PL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pojęcie prawa autorskiego obejmuje również regulacje dotyczące tzw. praw pokrewnych – tzn. praw wyłącznych, przyznanych m.in. artystom wykonawcom, producentom fonogramów, nadawcom radiowym i telewizyjnym. 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Symbol zastępczy zawartości 15" descr="Obraz zawierający pismo odręczne, Materiały biurowe, Karteczka samoprzylepna, Właściwość fizyczna&#10;&#10;Opis wygenerowany automatycznie">
            <a:extLst>
              <a:ext uri="{FF2B5EF4-FFF2-40B4-BE49-F238E27FC236}">
                <a16:creationId xmlns:a16="http://schemas.microsoft.com/office/drawing/2014/main" id="{A4253369-C16C-73D8-73EC-59EC355AE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1088" y="1447233"/>
            <a:ext cx="6293643" cy="4195762"/>
          </a:xfr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31CB5BC-6363-AE31-827D-23865E774225}"/>
              </a:ext>
            </a:extLst>
          </p:cNvPr>
          <p:cNvSpPr txBox="1"/>
          <p:nvPr/>
        </p:nvSpPr>
        <p:spPr>
          <a:xfrm>
            <a:off x="151088" y="295936"/>
            <a:ext cx="3976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POJĘCIE PRAWA AUTORSKIEGO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A197A82-1A95-5668-A213-D6C8F929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076" y="257918"/>
            <a:ext cx="4820680" cy="1141004"/>
          </a:xfrm>
        </p:spPr>
        <p:txBody>
          <a:bodyPr>
            <a:normAutofit/>
          </a:bodyPr>
          <a:lstStyle/>
          <a:p>
            <a:r>
              <a:rPr lang="pl-PL" dirty="0"/>
              <a:t>Utwory Audiowizualne</a:t>
            </a:r>
          </a:p>
        </p:txBody>
      </p:sp>
      <p:pic>
        <p:nvPicPr>
          <p:cNvPr id="5" name="Symbol zastępczy zawartości 4" descr="Obraz zawierający tekst, klaps, linia&#10;&#10;Opis wygenerowany automatycznie">
            <a:extLst>
              <a:ext uri="{FF2B5EF4-FFF2-40B4-BE49-F238E27FC236}">
                <a16:creationId xmlns:a16="http://schemas.microsoft.com/office/drawing/2014/main" id="{5B8A74FA-A66E-9289-0F2D-4D53FA351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9777" b="-1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E56140E-8EE1-BE31-745D-450AF05F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174117"/>
            <a:ext cx="6095999" cy="3689633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EB01FD-8E45-90F8-6B1C-26C541935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6" y="1656840"/>
            <a:ext cx="5700712" cy="48725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 err="1"/>
              <a:t>Dzieła</a:t>
            </a:r>
            <a:r>
              <a:rPr lang="en-US" sz="1100" dirty="0"/>
              <a:t> </a:t>
            </a:r>
            <a:r>
              <a:rPr lang="en-US" sz="1100" dirty="0" err="1"/>
              <a:t>wielowarstwowe</a:t>
            </a:r>
            <a:r>
              <a:rPr lang="en-US" sz="1100" dirty="0"/>
              <a:t>, </a:t>
            </a:r>
            <a:r>
              <a:rPr lang="en-US" sz="1100" dirty="0" err="1"/>
              <a:t>złożone</a:t>
            </a:r>
            <a:r>
              <a:rPr lang="en-US" sz="1100" dirty="0"/>
              <a:t> z </a:t>
            </a:r>
            <a:r>
              <a:rPr lang="en-US" sz="1100" dirty="0" err="1"/>
              <a:t>wkładów</a:t>
            </a:r>
            <a:r>
              <a:rPr lang="en-US" sz="1100" dirty="0"/>
              <a:t> </a:t>
            </a:r>
            <a:r>
              <a:rPr lang="en-US" sz="1100" dirty="0" err="1"/>
              <a:t>twórczych</a:t>
            </a:r>
            <a:r>
              <a:rPr lang="en-US" sz="1100" dirty="0"/>
              <a:t> </a:t>
            </a:r>
            <a:r>
              <a:rPr lang="en-US" sz="1100" dirty="0" err="1"/>
              <a:t>różnego</a:t>
            </a:r>
            <a:r>
              <a:rPr lang="en-US" sz="1100" dirty="0"/>
              <a:t> </a:t>
            </a:r>
            <a:r>
              <a:rPr lang="en-US" sz="1100" dirty="0" err="1"/>
              <a:t>rodzaju</a:t>
            </a:r>
            <a:r>
              <a:rPr lang="en-US" sz="1100" dirty="0"/>
              <a:t>, </a:t>
            </a:r>
          </a:p>
          <a:p>
            <a:pPr>
              <a:lnSpc>
                <a:spcPct val="110000"/>
              </a:lnSpc>
            </a:pPr>
            <a:r>
              <a:rPr lang="pl-PL" sz="1100" dirty="0"/>
              <a:t>Współtwórcami są: </a:t>
            </a:r>
          </a:p>
          <a:p>
            <a:pPr lvl="1">
              <a:lnSpc>
                <a:spcPct val="110000"/>
              </a:lnSpc>
            </a:pPr>
            <a:r>
              <a:rPr lang="pl-PL" sz="1100" dirty="0"/>
              <a:t>Reżyser, scenarzysta, operator obrazu, kompozytor muzyki (</a:t>
            </a:r>
            <a:r>
              <a:rPr lang="pl-PL" sz="1100" dirty="0" err="1"/>
              <a:t>jęśli</a:t>
            </a:r>
            <a:r>
              <a:rPr lang="pl-PL" sz="1100" dirty="0"/>
              <a:t> muzyka powstała w ramach procesu powstania filmu)</a:t>
            </a:r>
          </a:p>
          <a:p>
            <a:pPr>
              <a:lnSpc>
                <a:spcPct val="110000"/>
              </a:lnSpc>
            </a:pPr>
            <a:r>
              <a:rPr lang="pl-PL" sz="1100" dirty="0"/>
              <a:t>Wyróżnia się też wkłady:</a:t>
            </a:r>
          </a:p>
          <a:p>
            <a:pPr lvl="1">
              <a:lnSpc>
                <a:spcPct val="110000"/>
              </a:lnSpc>
            </a:pPr>
            <a:r>
              <a:rPr lang="pl-PL" sz="1100" dirty="0"/>
              <a:t>Kostiumologa, charakteryzatora, scenografa, osoby odpowiedzialnej za efekty specjalne – ich status nie jest jednoznaczny</a:t>
            </a:r>
          </a:p>
          <a:p>
            <a:pPr>
              <a:lnSpc>
                <a:spcPct val="110000"/>
              </a:lnSpc>
            </a:pPr>
            <a:r>
              <a:rPr lang="pl-PL" sz="1100" dirty="0"/>
              <a:t>Art. 69 Pr. Aut. - współtwórcą utworu audiowizualnego jest każda osoba, która wniosła wkład twórczy w jego powstanie,</a:t>
            </a:r>
          </a:p>
          <a:p>
            <a:pPr>
              <a:lnSpc>
                <a:spcPct val="110000"/>
              </a:lnSpc>
            </a:pPr>
            <a:r>
              <a:rPr lang="pl-PL" sz="1100" dirty="0"/>
              <a:t>Art. 70 Pr. Aut – prawa współtwórców do wynagrodzenia proporcjonalnego  do wypływów z tyt. Wyświetlania, najmu egzemplarzy i ich publicznego odtwarzania, z tytułu nadawania w telewizji i inne środki publicznego udostępniania utworów oraz z tytułu reprodukowania utworu na egzemplarze przeznaczone do własnego użytku osobistego. Prawo do wynagrodzenia jest prawem niezbywalnym i przysługuje nawet wtedy, gdy twórca przeniósł swoje prawa na inny podmiot np. producenta</a:t>
            </a:r>
          </a:p>
          <a:p>
            <a:pPr>
              <a:lnSpc>
                <a:spcPct val="110000"/>
              </a:lnSpc>
            </a:pPr>
            <a:r>
              <a:rPr lang="pl-PL" sz="1100" dirty="0"/>
              <a:t>Domniemanie nabycia praw do eksploatacji utworu audiowizualnego </a:t>
            </a:r>
            <a:r>
              <a:rPr lang="pl-PL" sz="1100" b="1" dirty="0"/>
              <a:t>jako całości </a:t>
            </a:r>
            <a:r>
              <a:rPr lang="pl-PL" sz="1100" dirty="0"/>
              <a:t>przez producenta (art. 70 ust. 1)</a:t>
            </a:r>
          </a:p>
          <a:p>
            <a:pPr>
              <a:lnSpc>
                <a:spcPct val="110000"/>
              </a:lnSpc>
            </a:pPr>
            <a:r>
              <a:rPr lang="pl-PL" sz="1100" dirty="0"/>
              <a:t>Np. filmy, teledyski, reklamy.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F74279-E694-CEB1-ED9A-ADBEBAEB7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64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E0E09D-6A79-364C-326C-9882A1D9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Programy komputerowe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A8680B-7E0F-EA1F-52F0-5545C4D61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/>
              <a:t>Brak ustawowej definicji programu komputerowego, </a:t>
            </a:r>
          </a:p>
          <a:p>
            <a:r>
              <a:rPr lang="pl-PL" dirty="0"/>
              <a:t>„jest zbiorem instrukcji (poleceń, rozkazów) przedstawionym w języku zrozumiałym dla urządzenia technicznego (komputera), których realizacja bezpośrednio lub pośrednio przez komputer ma umożliwić osiągnięcie celów określonych przez twórcę programu”; </a:t>
            </a:r>
          </a:p>
          <a:p>
            <a:r>
              <a:rPr lang="pl-PL" dirty="0"/>
              <a:t>W doktrynie wskazuje się̨, że najważniejszymi elementami programu komputerowego są̨: </a:t>
            </a:r>
          </a:p>
          <a:p>
            <a:pPr lvl="1"/>
            <a:r>
              <a:rPr lang="pl-PL" dirty="0"/>
              <a:t>Algorytmy - </a:t>
            </a:r>
            <a:r>
              <a:rPr lang="pl-PL" sz="1800" b="1" dirty="0">
                <a:effectLst/>
                <a:latin typeface="MinionPro"/>
              </a:rPr>
              <a:t>zapis logicznie uporządkowanych sekwencji działań prowadzących do rozwiązania konkretnych, szczegółowych problemów na podstawie ustalonej zasady postepowania wypracowanej przy pomocy funkcjonujących w teorii naukowej pojęć i reguł ogólnych </a:t>
            </a:r>
            <a:endParaRPr lang="pl-PL" dirty="0"/>
          </a:p>
          <a:p>
            <a:pPr lvl="1"/>
            <a:r>
              <a:rPr lang="pl-PL" dirty="0"/>
              <a:t>Kod - </a:t>
            </a:r>
            <a:r>
              <a:rPr lang="pl-PL" sz="1800" b="1" dirty="0">
                <a:effectLst/>
                <a:latin typeface="MinionPro"/>
              </a:rPr>
              <a:t>język programowania określa sposób kodowania algorytmu. Składnia danego języka programowania jest to ciąg znaków, który sprawia, że komputer rozpoznaje i odpowiednio interpretuje zapisaną komendę,</a:t>
            </a:r>
            <a:endParaRPr lang="pl-PL" dirty="0"/>
          </a:p>
          <a:p>
            <a:pPr lvl="1"/>
            <a:r>
              <a:rPr lang="pl-PL" dirty="0"/>
              <a:t>Interfejsy - </a:t>
            </a:r>
            <a:r>
              <a:rPr lang="pl-PL" sz="1800" b="1" dirty="0">
                <a:effectLst/>
                <a:latin typeface="MinionPro"/>
              </a:rPr>
              <a:t>są częściami programu komputerowego umożliwiającymi wzajemne połączenie i wzajemne oddziaływanie elementów oprogramowania i sprzętu komputerowego z innym oprogramowaniem i sprzętem, jak również z użytkownikami, tak aby stały się one w pełni funkcjonalne. </a:t>
            </a:r>
            <a:endParaRPr lang="pl-PL" dirty="0"/>
          </a:p>
          <a:p>
            <a:pPr lvl="1"/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8588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8270B1-EA1F-9396-3174-9CDB9543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ELEMENTY TWÓRCZE i NIETWÓRCZE Programu komputerowego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86DB58-7633-524C-C570-120E6AA6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89" y="2285996"/>
            <a:ext cx="11467070" cy="4473149"/>
          </a:xfrm>
        </p:spPr>
        <p:txBody>
          <a:bodyPr>
            <a:normAutofit fontScale="85000" lnSpcReduction="10000"/>
          </a:bodyPr>
          <a:lstStyle/>
          <a:p>
            <a:r>
              <a:rPr lang="pl-PL" sz="1800" dirty="0">
                <a:effectLst/>
                <a:highlight>
                  <a:srgbClr val="FFFF00"/>
                </a:highlight>
                <a:latin typeface="MinionPro"/>
              </a:rPr>
              <a:t>Ochrona przyznana programowi komputerowemu obejmuje wszystkie formy jego wyrażenia (art.. 74 ust. 2 zdanie pierwsze pr. aut</a:t>
            </a:r>
            <a:r>
              <a:rPr lang="pl-PL" dirty="0">
                <a:highlight>
                  <a:srgbClr val="FFFF00"/>
                </a:highlight>
                <a:latin typeface="MinionPro"/>
              </a:rPr>
              <a:t>.</a:t>
            </a:r>
            <a:r>
              <a:rPr lang="pl-PL" sz="1800" dirty="0">
                <a:effectLst/>
                <a:highlight>
                  <a:srgbClr val="FFFF00"/>
                </a:highlight>
                <a:latin typeface="MinionPro"/>
              </a:rPr>
              <a:t>) </a:t>
            </a:r>
          </a:p>
          <a:p>
            <a:pPr marL="0" indent="0">
              <a:buNone/>
            </a:pPr>
            <a:r>
              <a:rPr lang="pl-PL" sz="1800" b="1" dirty="0">
                <a:effectLst/>
                <a:latin typeface="MinionPro"/>
              </a:rPr>
              <a:t>ochronie podlegają̨ elementy tekstowe programu komputerowego w znaczeniu konkretnego przedstawienia ciągu instrukcji</a:t>
            </a:r>
            <a:r>
              <a:rPr lang="pl-PL" sz="1800" b="1" dirty="0">
                <a:latin typeface="MinionPro"/>
              </a:rPr>
              <a:t>.</a:t>
            </a:r>
            <a:r>
              <a:rPr lang="pl-PL" sz="1800" dirty="0">
                <a:effectLst/>
                <a:latin typeface="MinionPro"/>
              </a:rPr>
              <a:t> </a:t>
            </a:r>
          </a:p>
          <a:p>
            <a:pPr marL="0" indent="0">
              <a:buNone/>
            </a:pPr>
            <a:r>
              <a:rPr lang="pl-PL" sz="1800" dirty="0">
                <a:effectLst/>
                <a:latin typeface="MinionPro"/>
              </a:rPr>
              <a:t>Program komputerowy może być wyrażony w formie programu źródłowego, programu maszynowego czy programu wpisanego do pamięci stałej komputera, jak również być wyrażony w odręcznie sporządzonych notatkach, dokumentacji projektowej itp</a:t>
            </a:r>
            <a:r>
              <a:rPr lang="pl-PL" sz="1800" dirty="0">
                <a:latin typeface="MinionPro"/>
              </a:rPr>
              <a:t>.</a:t>
            </a:r>
          </a:p>
          <a:p>
            <a:pPr marL="0" indent="0">
              <a:buNone/>
            </a:pPr>
            <a:r>
              <a:rPr lang="pl-PL" sz="1800" dirty="0">
                <a:effectLst/>
                <a:latin typeface="MinionPro"/>
              </a:rPr>
              <a:t>W doktrynie dominujący jest pogląd, według którego interfejs graficzny użytkownika może samodzielnie podlegać́ ochronie jako </a:t>
            </a:r>
            <a:r>
              <a:rPr lang="pl-PL" sz="1800" dirty="0" err="1">
                <a:effectLst/>
                <a:latin typeface="MinionPro"/>
              </a:rPr>
              <a:t>utwór</a:t>
            </a:r>
            <a:r>
              <a:rPr lang="pl-PL" sz="1800" dirty="0">
                <a:effectLst/>
                <a:latin typeface="MinionPro"/>
              </a:rPr>
              <a:t> – obejmuje ona jednak wyłącznie elementy graficzne, nie rozciąga się na tzw. użyteczność programu. </a:t>
            </a:r>
            <a:endParaRPr lang="pl-PL" dirty="0"/>
          </a:p>
          <a:p>
            <a:pPr marL="0" indent="0">
              <a:buNone/>
            </a:pPr>
            <a:endParaRPr lang="pl-PL" sz="1800" dirty="0">
              <a:latin typeface="MinionPro"/>
            </a:endParaRPr>
          </a:p>
          <a:p>
            <a:pPr lvl="1"/>
            <a:r>
              <a:rPr lang="pl-PL" sz="1800" b="0" dirty="0">
                <a:effectLst/>
                <a:highlight>
                  <a:srgbClr val="FFFF00"/>
                </a:highlight>
                <a:latin typeface="MinionPro"/>
              </a:rPr>
              <a:t>Idee i zasady będące podstawą jakiegokolwiek elementu programu komputerowego, w tym podstawą łączy, nie podlegają̨ ochronie (art.. 74 ust. 2 zdanie drugie pr</a:t>
            </a:r>
            <a:r>
              <a:rPr lang="pl-PL" sz="1800" b="0" dirty="0">
                <a:highlight>
                  <a:srgbClr val="FFFF00"/>
                </a:highlight>
                <a:latin typeface="MinionPro"/>
              </a:rPr>
              <a:t>.</a:t>
            </a:r>
            <a:r>
              <a:rPr lang="pl-PL" sz="1800" b="0" dirty="0">
                <a:effectLst/>
                <a:highlight>
                  <a:srgbClr val="FFFF00"/>
                </a:highlight>
                <a:latin typeface="MinionPro"/>
              </a:rPr>
              <a:t> Aut.)</a:t>
            </a:r>
            <a:endParaRPr lang="pl-PL" sz="1800" b="0" dirty="0">
              <a:highlight>
                <a:srgbClr val="FFFF00"/>
              </a:highlight>
              <a:latin typeface="MinionPro"/>
            </a:endParaRPr>
          </a:p>
          <a:p>
            <a:pPr lvl="1"/>
            <a:r>
              <a:rPr lang="pl-PL" sz="1800" b="1" dirty="0">
                <a:effectLst/>
                <a:latin typeface="MinionPro"/>
              </a:rPr>
              <a:t>Nie są chronione na gruncie przepisów prawa autorskiego „pozatekstowe elementy” programu komputerowego</a:t>
            </a:r>
            <a:r>
              <a:rPr lang="pl-PL" sz="1800" dirty="0">
                <a:effectLst/>
                <a:latin typeface="MinionPro"/>
              </a:rPr>
              <a:t>, </a:t>
            </a:r>
            <a:r>
              <a:rPr lang="pl-PL" sz="1800" b="1" dirty="0">
                <a:effectLst/>
                <a:latin typeface="MinionPro"/>
              </a:rPr>
              <a:t>takie jak: algorytm, „struktura” programu, funkcje i język programowania. </a:t>
            </a:r>
          </a:p>
          <a:p>
            <a:pPr lvl="1"/>
            <a:r>
              <a:rPr lang="pl-PL" sz="1800" b="1" dirty="0">
                <a:effectLst/>
                <a:latin typeface="MinionPro"/>
              </a:rPr>
              <a:t>Nie podlegają̨ więc ochronie </a:t>
            </a:r>
            <a:r>
              <a:rPr lang="pl-PL" sz="1800" b="1" dirty="0" err="1">
                <a:effectLst/>
                <a:latin typeface="MinionPro"/>
              </a:rPr>
              <a:t>prawnoautorskiej</a:t>
            </a:r>
            <a:r>
              <a:rPr lang="pl-PL" sz="1800" b="1" dirty="0">
                <a:effectLst/>
                <a:latin typeface="MinionPro"/>
              </a:rPr>
              <a:t> zasady budowania algorytmów, reguły i algorytmy matematyczne i logiczne, formuły rozwiazywania problemów, zasady stosowania języków programowania, tworzenie struktury programu, pomysły i metody wykorzystania i zastosowania programu komputerowego, funkcje programu czy styl programisty. </a:t>
            </a:r>
            <a:endParaRPr lang="pl-PL" sz="2400" dirty="0"/>
          </a:p>
          <a:p>
            <a:pPr lvl="1"/>
            <a:endParaRPr lang="pl-PL" sz="2000" dirty="0"/>
          </a:p>
          <a:p>
            <a:pPr lvl="1"/>
            <a:endParaRPr lang="pl-PL" sz="1800" b="0" dirty="0">
              <a:effectLst/>
              <a:highlight>
                <a:srgbClr val="FFFF00"/>
              </a:highlight>
              <a:latin typeface="MinionPro"/>
            </a:endParaRPr>
          </a:p>
        </p:txBody>
      </p:sp>
    </p:spTree>
    <p:extLst>
      <p:ext uri="{BB962C8B-B14F-4D97-AF65-F5344CB8AC3E}">
        <p14:creationId xmlns:p14="http://schemas.microsoft.com/office/powerpoint/2010/main" val="2162553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174EC-FBB5-E140-93A3-EE86AFE1C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-3"/>
            <a:ext cx="6095999" cy="1624055"/>
          </a:xfrm>
        </p:spPr>
        <p:txBody>
          <a:bodyPr anchor="b">
            <a:normAutofit/>
          </a:bodyPr>
          <a:lstStyle/>
          <a:p>
            <a:r>
              <a:rPr lang="pl-PL" dirty="0"/>
              <a:t>Utwory pracownicze – Art. 12 Pr. Aut.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40335FFE-3B77-9F4F-9DB2-5B302C50A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855" y="1816443"/>
            <a:ext cx="7317946" cy="4841500"/>
          </a:xfrm>
        </p:spPr>
        <p:txBody>
          <a:bodyPr>
            <a:normAutofit fontScale="85000" lnSpcReduction="20000"/>
          </a:bodyPr>
          <a:lstStyle/>
          <a:p>
            <a:r>
              <a:rPr lang="pl-PL" sz="1400" dirty="0"/>
              <a:t>Dotyczy twórczości powstałej w związku z zatrudnieniem,</a:t>
            </a:r>
          </a:p>
          <a:p>
            <a:r>
              <a:rPr lang="pl-PL" sz="1400" dirty="0"/>
              <a:t>Uprawnienie pracodawców do czerpania korzyści z eksploatacji zarobkowej dzieła </a:t>
            </a:r>
            <a:r>
              <a:rPr lang="pl-PL" sz="1400" dirty="0">
                <a:sym typeface="Wingdings" pitchFamily="2" charset="2"/>
              </a:rPr>
              <a:t> „zawłaszczenie owoców pracy pracownika w zamian za regularne wynagrodzenie, świadczenia ochronne oraz zapewnienie środków organizacyjnych i technicznych w procesie wykonywania przez twórcę obowiązków pracowniczych”. </a:t>
            </a:r>
          </a:p>
          <a:p>
            <a:r>
              <a:rPr lang="pl-PL" sz="1400" dirty="0">
                <a:sym typeface="Wingdings" pitchFamily="2" charset="2"/>
              </a:rPr>
              <a:t> Dotyczy nabycia przez pracodawcę majątkowych praw autorskich „z chwilą przyjęcia utworu i w granicach wynikających z celu umowy, zamiaru stron, o ile umowa o pracę nie stanowi inaczej” – </a:t>
            </a:r>
            <a:r>
              <a:rPr lang="pl-PL" sz="1400" b="1" dirty="0">
                <a:sym typeface="Wingdings" pitchFamily="2" charset="2"/>
              </a:rPr>
              <a:t>nabycie pochodne</a:t>
            </a:r>
            <a:endParaRPr lang="pl-PL" sz="1400" dirty="0">
              <a:sym typeface="Wingdings" pitchFamily="2" charset="2"/>
            </a:endParaRPr>
          </a:p>
          <a:p>
            <a:r>
              <a:rPr lang="pl-PL" sz="1400" dirty="0">
                <a:sym typeface="Wingdings" pitchFamily="2" charset="2"/>
              </a:rPr>
              <a:t>„Umowa o pracę” – rozumiana jako wszelkie sposoby nawiązania stosunku pracy (w tym: mianowanie, wybór, powołanie)</a:t>
            </a:r>
          </a:p>
          <a:p>
            <a:r>
              <a:rPr lang="pl-PL" sz="1400" dirty="0">
                <a:sym typeface="Wingdings" pitchFamily="2" charset="2"/>
              </a:rPr>
              <a:t>Stworzenie utworu </a:t>
            </a:r>
            <a:r>
              <a:rPr lang="pl-PL" sz="1400" b="1" dirty="0">
                <a:sym typeface="Wingdings" pitchFamily="2" charset="2"/>
              </a:rPr>
              <a:t>w wyniku wykonywania obowiązków pracowniczych</a:t>
            </a:r>
            <a:r>
              <a:rPr lang="pl-PL" sz="1400" dirty="0">
                <a:sym typeface="Wingdings" pitchFamily="2" charset="2"/>
              </a:rPr>
              <a:t>, a nie przy okazji ich wykonywania, </a:t>
            </a:r>
          </a:p>
          <a:p>
            <a:r>
              <a:rPr lang="pl-PL" sz="1400" dirty="0">
                <a:sym typeface="Wingdings" pitchFamily="2" charset="2"/>
              </a:rPr>
              <a:t>Chwila przyjęcia utworu – oświadczenie akceptujące rezultat pracy pracownika</a:t>
            </a:r>
          </a:p>
          <a:p>
            <a:pPr lvl="1"/>
            <a:r>
              <a:rPr lang="pl-PL" sz="1400" dirty="0">
                <a:sym typeface="Wingdings" pitchFamily="2" charset="2"/>
              </a:rPr>
              <a:t>Oznacza, że chwilę przejścia własności przedmiotu, na którym utwór utrwalono na pracodawcę, </a:t>
            </a:r>
          </a:p>
          <a:p>
            <a:pPr lvl="1"/>
            <a:r>
              <a:rPr lang="pl-PL" sz="1400" dirty="0">
                <a:sym typeface="Wingdings" pitchFamily="2" charset="2"/>
              </a:rPr>
              <a:t>Art. 13 Pr. Aut. </a:t>
            </a:r>
            <a:r>
              <a:rPr lang="pl-PL" sz="1400" dirty="0"/>
              <a:t>Jeżeli pracodawca nie zawiadomi twórcy w terminie </a:t>
            </a:r>
            <a:r>
              <a:rPr lang="pl-PL" sz="1400" b="1" dirty="0"/>
              <a:t>sześciu miesięcy </a:t>
            </a:r>
            <a:r>
              <a:rPr lang="pl-PL" sz="1400" dirty="0"/>
              <a:t>od dostarczenia utworu o jego nieprzyjęciu lub uzależnieniu przyjęcia od dokonania określonych zmian w wyznaczonym w tym celu odpowiednim terminie, uważa się, że utwór został przyjęty bez zastrzeżeń. Strony mogą określić inny termin.</a:t>
            </a:r>
            <a:endParaRPr lang="pl-PL" sz="1400" dirty="0">
              <a:sym typeface="Wingdings" pitchFamily="2" charset="2"/>
            </a:endParaRPr>
          </a:p>
          <a:p>
            <a:r>
              <a:rPr lang="pl-PL" sz="1400" dirty="0">
                <a:sym typeface="Wingdings" pitchFamily="2" charset="2"/>
              </a:rPr>
              <a:t>Poza wynagrodzeniem pracowniczym, twórca nie uzyskuje odrębnego honorarium z tytułu przejścia praw autorskich (chyba, że umowa stanowi inaczej), </a:t>
            </a:r>
          </a:p>
          <a:p>
            <a:pPr marL="0" indent="0">
              <a:buNone/>
            </a:pPr>
            <a:r>
              <a:rPr lang="pl-PL" sz="1400" dirty="0">
                <a:sym typeface="Wingdings" pitchFamily="2" charset="2"/>
              </a:rPr>
              <a:t>Uwaga! Art.. 74 Pr. Aut. Programy komputerowe – pierwotne nabycie autorskich praw majątkowych</a:t>
            </a:r>
            <a:endParaRPr lang="pl-PL" sz="1400" dirty="0"/>
          </a:p>
          <a:p>
            <a:pPr marL="0" indent="0">
              <a:buNone/>
            </a:pPr>
            <a:endParaRPr lang="pl-PL" sz="500" dirty="0"/>
          </a:p>
        </p:txBody>
      </p:sp>
      <p:pic>
        <p:nvPicPr>
          <p:cNvPr id="4" name="Obraz 3" descr="Obraz zawierający osoba, siedzi, wewnątrz, computer&#10;&#10;Opis wygenerowany automatycznie">
            <a:extLst>
              <a:ext uri="{FF2B5EF4-FFF2-40B4-BE49-F238E27FC236}">
                <a16:creationId xmlns:a16="http://schemas.microsoft.com/office/drawing/2014/main" id="{FDC303E7-C316-D241-BFA0-029B8F697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627" r="1787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6BA4836-5ABC-B140-8D9C-3CCA7D87D102}"/>
              </a:ext>
            </a:extLst>
          </p:cNvPr>
          <p:cNvSpPr txBox="1"/>
          <p:nvPr/>
        </p:nvSpPr>
        <p:spPr>
          <a:xfrm>
            <a:off x="9755115" y="6657945"/>
            <a:ext cx="243688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courses.lumenlearning.com/wmopen-retailmanagement/chapter/attracting-the-best-employe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88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D0E313-F208-6D45-A8D0-B9109A4B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6249784" cy="164198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pl-PL" sz="3600" dirty="0"/>
              <a:t>Organizacje zbiorowego zarządzania prawami autorskimi </a:t>
            </a:r>
          </a:p>
        </p:txBody>
      </p:sp>
      <p:pic>
        <p:nvPicPr>
          <p:cNvPr id="7" name="Obraz 6" descr="Obraz zawierający wewnątrz, narzędzie&#10;&#10;Opis wygenerowany automatycznie">
            <a:extLst>
              <a:ext uri="{FF2B5EF4-FFF2-40B4-BE49-F238E27FC236}">
                <a16:creationId xmlns:a16="http://schemas.microsoft.com/office/drawing/2014/main" id="{C3E63159-E8E2-4776-D070-E652D382D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301" r="19882"/>
          <a:stretch/>
        </p:blipFill>
        <p:spPr>
          <a:xfrm>
            <a:off x="7548152" y="10"/>
            <a:ext cx="4646658" cy="685799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59D61D-7C48-4A4D-853E-76A3F9EF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7" y="2438400"/>
            <a:ext cx="6751029" cy="4419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1300" dirty="0"/>
              <a:t>Ich status prawny, strukturę i zadania reguluje ustawa z 15.6.2018 r. o zbiorowym zarządzaniu prawami autorskimi i prawami pokrewnymi. </a:t>
            </a:r>
          </a:p>
          <a:p>
            <a:pPr>
              <a:lnSpc>
                <a:spcPct val="90000"/>
              </a:lnSpc>
            </a:pPr>
            <a:r>
              <a:rPr lang="pl-PL" sz="1300" dirty="0"/>
              <a:t>Organizacjami zbiorowego zarządzania prawami autorskimi lub prawami pokrewnymi są stowarzyszenia, którym </a:t>
            </a:r>
            <a:r>
              <a:rPr lang="pl-PL" sz="1300" b="1" dirty="0"/>
              <a:t>minister właściwy do spraw kultury udzielił zezwolenia na obsługę praw autorskich </a:t>
            </a:r>
            <a:r>
              <a:rPr lang="pl-PL" sz="1300" dirty="0"/>
              <a:t>lub praw pokrewnych twórców lub artystów wykonawców, będących członkami stowarzyszenia, oraz tych, którzy zawarli stosowną umowę o obsługę swoich praw autorskich lub praw pokrewnych. </a:t>
            </a:r>
          </a:p>
          <a:p>
            <a:pPr>
              <a:lnSpc>
                <a:spcPct val="90000"/>
              </a:lnSpc>
            </a:pPr>
            <a:r>
              <a:rPr lang="pl-PL" sz="1300" dirty="0"/>
              <a:t>Stowarzyszenia te zrzeszają również podmioty niebędące osobami fizycznymi: producentów, organizacje radiowe i telewizyjne.</a:t>
            </a:r>
          </a:p>
          <a:p>
            <a:pPr>
              <a:lnSpc>
                <a:spcPct val="90000"/>
              </a:lnSpc>
            </a:pPr>
            <a:r>
              <a:rPr lang="pl-PL" sz="1300" dirty="0"/>
              <a:t>Jako stowarzyszenia są instytucjami niezarobkowymi, działającymi na podstawie także ustawy o stowarzyszeniach </a:t>
            </a:r>
          </a:p>
          <a:p>
            <a:pPr>
              <a:lnSpc>
                <a:spcPct val="90000"/>
              </a:lnSpc>
            </a:pPr>
            <a:r>
              <a:rPr lang="pl-PL" sz="1300" dirty="0"/>
              <a:t>Wykonywanie prawa autorskiego przez organizację zbiorowego zarządu obejmuje, co </a:t>
            </a:r>
            <a:r>
              <a:rPr lang="pl-PL" sz="1300" b="1" dirty="0"/>
              <a:t>do twórców żyjących</a:t>
            </a:r>
            <a:r>
              <a:rPr lang="pl-PL" sz="1300" dirty="0"/>
              <a:t>, zasadniczo </a:t>
            </a:r>
            <a:r>
              <a:rPr lang="pl-PL" sz="1300" b="1" dirty="0"/>
              <a:t>tylko prawo autorskie majątkowe</a:t>
            </a:r>
            <a:r>
              <a:rPr lang="pl-PL" sz="1300" dirty="0"/>
              <a:t>. </a:t>
            </a:r>
          </a:p>
          <a:p>
            <a:pPr>
              <a:lnSpc>
                <a:spcPct val="90000"/>
              </a:lnSpc>
            </a:pPr>
            <a:r>
              <a:rPr lang="pl-PL" sz="1300" dirty="0"/>
              <a:t>Kompetencje OZZ: </a:t>
            </a:r>
          </a:p>
          <a:p>
            <a:pPr lvl="1">
              <a:lnSpc>
                <a:spcPct val="90000"/>
              </a:lnSpc>
            </a:pPr>
            <a:r>
              <a:rPr lang="pl-PL" sz="1200" b="0" i="0" u="none" strike="noStrike" dirty="0">
                <a:effectLst/>
                <a:latin typeface="Ubuntu" panose="020B0504030602030204" pitchFamily="34" charset="0"/>
              </a:rPr>
              <a:t>udzielanie zgody na korzystanie z utworów ( zwykle za pośrednictwem licencji),   </a:t>
            </a:r>
          </a:p>
          <a:p>
            <a:pPr lvl="1">
              <a:lnSpc>
                <a:spcPct val="90000"/>
              </a:lnSpc>
            </a:pPr>
            <a:r>
              <a:rPr lang="pl-PL" sz="1200" b="0" i="0" u="none" strike="noStrike" dirty="0">
                <a:effectLst/>
                <a:latin typeface="Ubuntu" panose="020B0504030602030204" pitchFamily="34" charset="0"/>
              </a:rPr>
              <a:t>pobieranie wynagrodzeń od korzystających z chronionych przedmiotów  (inkaso) </a:t>
            </a:r>
          </a:p>
          <a:p>
            <a:pPr lvl="1">
              <a:lnSpc>
                <a:spcPct val="90000"/>
              </a:lnSpc>
            </a:pPr>
            <a:r>
              <a:rPr lang="pl-PL" sz="1200" b="0" i="0" u="none" strike="noStrike" dirty="0">
                <a:effectLst/>
                <a:latin typeface="Ubuntu" panose="020B0504030602030204" pitchFamily="34" charset="0"/>
              </a:rPr>
              <a:t> podział i wypłata zainkasowanych środków między uprawnionych (repartycja).</a:t>
            </a:r>
          </a:p>
          <a:p>
            <a:pPr marL="0" indent="0">
              <a:lnSpc>
                <a:spcPct val="90000"/>
              </a:lnSpc>
              <a:buNone/>
            </a:pPr>
            <a:endParaRPr lang="pl-PL" sz="1300" dirty="0"/>
          </a:p>
          <a:p>
            <a:pPr>
              <a:lnSpc>
                <a:spcPct val="90000"/>
              </a:lnSpc>
            </a:pPr>
            <a:endParaRPr lang="pl-PL" sz="13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F71B6B2-47A9-08F2-8106-333E7869CC35}"/>
              </a:ext>
            </a:extLst>
          </p:cNvPr>
          <p:cNvSpPr txBox="1"/>
          <p:nvPr/>
        </p:nvSpPr>
        <p:spPr>
          <a:xfrm>
            <a:off x="9866929" y="6657945"/>
            <a:ext cx="232788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www.flickr.com/photos/59937401@N07/547501489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18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1D9EFC-DE6C-1E71-3C22-5C562EEE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 fontScale="90000"/>
          </a:bodyPr>
          <a:lstStyle/>
          <a:p>
            <a:r>
              <a:rPr lang="pl-PL" sz="3700"/>
              <a:t>Naukowa twórczość pracownicza – Art. 14 Pr. Aut.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40A914D-D628-7A84-1670-1DEF3C864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fontScale="92500" lnSpcReduction="10000"/>
          </a:bodyPr>
          <a:lstStyle/>
          <a:p>
            <a:r>
              <a:rPr lang="pl-PL" sz="1600" dirty="0"/>
              <a:t>Jeżeli w umowie o pracę nie postanowiono inaczej, instytucji naukowej przysługuje </a:t>
            </a:r>
            <a:r>
              <a:rPr lang="pl-PL" sz="1600" b="1" dirty="0"/>
              <a:t>pierwszeństwo opublikowania utworu naukowego pracownika</a:t>
            </a:r>
            <a:r>
              <a:rPr lang="pl-PL" sz="1600" dirty="0"/>
              <a:t>, który stworzył ten utwór w wyniku wykonywania obowiązków ze stosunku pracy. Twórcy przysługuje prawo do wynagrodzenia. Pierwszeństwo opublikowania wygasa, jeżeli w ciągu sześciu miesięcy od dostarczenia utworu nie zawarto z twórcą umowy o wydanie utworu albo jeżeli w okresie dwóch lat od daty jego przyjęcia utwór nie został opublikowany.</a:t>
            </a:r>
          </a:p>
          <a:p>
            <a:r>
              <a:rPr lang="pl-PL" sz="1600" dirty="0"/>
              <a:t>2. Instytucja naukowa może, bez odrębnego wynagrodzenia, korzystać z </a:t>
            </a:r>
            <a:r>
              <a:rPr lang="pl-PL" sz="1600" b="1" dirty="0"/>
              <a:t>materiału naukowego </a:t>
            </a:r>
            <a:r>
              <a:rPr lang="pl-PL" sz="1600" dirty="0"/>
              <a:t>zawartego w utworze, o którym mowa w ust. 1, oraz udostępniać ten utwór osobom trzecim, jeżeli to wynika z uzgodnionego przeznaczenia utworu lub zostało postanowione w umowie.</a:t>
            </a:r>
          </a:p>
          <a:p>
            <a:endParaRPr lang="pl-PL" sz="1600" dirty="0"/>
          </a:p>
        </p:txBody>
      </p:sp>
      <p:pic>
        <p:nvPicPr>
          <p:cNvPr id="5" name="Obraz 4" descr="Obraz zawierający kreskówka, Kreskówka, ilustracja, ubrania&#10;&#10;Opis wygenerowany automatycznie">
            <a:extLst>
              <a:ext uri="{FF2B5EF4-FFF2-40B4-BE49-F238E27FC236}">
                <a16:creationId xmlns:a16="http://schemas.microsoft.com/office/drawing/2014/main" id="{F628D342-0BB6-CCD8-7797-EE1CC9C34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459" r="23705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47099AD-2BA7-A8C3-CFF8-41140941728D}"/>
              </a:ext>
            </a:extLst>
          </p:cNvPr>
          <p:cNvSpPr txBox="1"/>
          <p:nvPr/>
        </p:nvSpPr>
        <p:spPr>
          <a:xfrm>
            <a:off x="9973125" y="6657945"/>
            <a:ext cx="22188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siames.soci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90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6CB90A-2133-23A5-53F3-8840BE67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Zakres uprawnień, o których mowa w art. 14 Pr. Aut.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3D28284-EE96-B4BF-0AFF-60AB95FD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Prawo pierwszeństwa opublikowania po stronie instytucji naukowej powstaje ex lege i ma charakter jednorazowy, tj. wygasa po pierwszym opublikowaniu, </a:t>
            </a:r>
          </a:p>
          <a:p>
            <a:r>
              <a:rPr lang="pl-PL" dirty="0"/>
              <a:t>Instytucja naukowa nie ma prawa do kolejnych wydań tego samego dzieła. </a:t>
            </a:r>
          </a:p>
          <a:p>
            <a:r>
              <a:rPr lang="pl-PL" dirty="0"/>
              <a:t>Pojęcie publikacji interpretuje się w sposób węższy niż rozpowszechnienie jako zwielokrotnienie utworu, którego egzemplarze zostały publicznie udostępnione. </a:t>
            </a:r>
          </a:p>
          <a:p>
            <a:pPr lvl="1"/>
            <a:r>
              <a:rPr lang="pl-PL" dirty="0"/>
              <a:t>Aby skorzystać z tego uprawnienia instytucja musi uzyskać zgodę pracownika, wolność decydowania o pierwszym udostępnieniu utworu publiczności wynika bowiem wprost z autorskich praw osobistych, przysługujących twórcy.</a:t>
            </a:r>
          </a:p>
        </p:txBody>
      </p:sp>
    </p:spTree>
    <p:extLst>
      <p:ext uri="{BB962C8B-B14F-4D97-AF65-F5344CB8AC3E}">
        <p14:creationId xmlns:p14="http://schemas.microsoft.com/office/powerpoint/2010/main" val="3957846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75167A-176F-1F46-9C6D-AD22F4C0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681" y="272054"/>
            <a:ext cx="6736079" cy="1678666"/>
          </a:xfrm>
        </p:spPr>
        <p:txBody>
          <a:bodyPr anchor="b">
            <a:normAutofit fontScale="90000"/>
          </a:bodyPr>
          <a:lstStyle/>
          <a:p>
            <a:r>
              <a:rPr lang="pl-PL" dirty="0"/>
              <a:t>Uczelnia – Art. 15a ust. 1 Pr. Aut. – pierwszeństwo publikacji pracy dyplomowej studenta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DBF7002-197E-EF40-B902-B38F0D1AD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1" y="2217420"/>
            <a:ext cx="6736079" cy="4368525"/>
          </a:xfrm>
        </p:spPr>
        <p:txBody>
          <a:bodyPr>
            <a:normAutofit fontScale="92500" lnSpcReduction="10000"/>
          </a:bodyPr>
          <a:lstStyle/>
          <a:p>
            <a:r>
              <a:rPr lang="pl-PL" sz="1500" dirty="0"/>
              <a:t>Jeśli uczelnia nie opublikowała pracy dyplomowej w terminie 6 miesięcy od dnia jej obrony, autor może ją opublikować, chyba że praca jest częścią utworu zbiorowego.</a:t>
            </a:r>
          </a:p>
          <a:p>
            <a:r>
              <a:rPr lang="pl-PL" sz="1500" dirty="0"/>
              <a:t>Dotyczy uczelni publicznych i niepublicznych, akademickiej, zawodowej, prowadzącej studia, utworzonej w sposób określony w ustawie o szkolnictwie wyższym i nauce z 20 lipca 2018 r.</a:t>
            </a:r>
          </a:p>
          <a:p>
            <a:r>
              <a:rPr lang="pl-PL" sz="1500" dirty="0"/>
              <a:t>Opublikowanie to zwielokrotnienie liczby egzemplarzy utworu (np. drukiem) i udostępnienie ich publicznie (art. 6 ust. 1 pkt 1 </a:t>
            </a:r>
            <a:r>
              <a:rPr lang="pl-PL" sz="1500" dirty="0" err="1"/>
              <a:t>PrAut</a:t>
            </a:r>
            <a:r>
              <a:rPr lang="pl-PL" sz="1500" dirty="0"/>
              <a:t>), natomiast rozpowszechnienie to udostępnienie utworu publiczności w jakikolwiek sposób (art. 6 ust. 1 pkt 3 </a:t>
            </a:r>
            <a:r>
              <a:rPr lang="pl-PL" sz="1500" dirty="0" err="1"/>
              <a:t>PrAut</a:t>
            </a:r>
            <a:r>
              <a:rPr lang="pl-PL" sz="1500" dirty="0"/>
              <a:t>), np. prezentacja na wystawie. Prawo pierwszeństwa, o którym mowa, obejmuje publikację.</a:t>
            </a:r>
          </a:p>
          <a:p>
            <a:r>
              <a:rPr lang="pl-PL" sz="1500" dirty="0"/>
              <a:t>Twórcy-studentowi przysługuje wynagrodzenie z tytułu publikacji jego dzieła przez uczelnię, chyba że odmiennie uregulowano w regulaminie obowiązującym na uczelni</a:t>
            </a:r>
          </a:p>
          <a:p>
            <a:r>
              <a:rPr lang="pl-PL" sz="1500" dirty="0"/>
              <a:t>Charakter uprawnienia uczelni: </a:t>
            </a:r>
            <a:r>
              <a:rPr lang="pl-PL" sz="1500" dirty="0" err="1"/>
              <a:t>prawnoautorski</a:t>
            </a:r>
            <a:r>
              <a:rPr lang="pl-PL" sz="1500" dirty="0"/>
              <a:t>, względny – konstrukcja licencji ustawowej na rzecz uczelni, </a:t>
            </a:r>
          </a:p>
        </p:txBody>
      </p:sp>
      <p:pic>
        <p:nvPicPr>
          <p:cNvPr id="5" name="Obraz 4" descr="Obraz zawierający tekst, osoba, mężczyzna, wewnątrz&#10;&#10;Opis wygenerowany automatycznie">
            <a:extLst>
              <a:ext uri="{FF2B5EF4-FFF2-40B4-BE49-F238E27FC236}">
                <a16:creationId xmlns:a16="http://schemas.microsoft.com/office/drawing/2014/main" id="{FC6990C7-B54B-2442-A131-48741027E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107" r="5820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36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E9ACFD-99BB-1ECC-763B-FDF3C37A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19" y="225897"/>
            <a:ext cx="12035481" cy="1147762"/>
          </a:xfrm>
        </p:spPr>
        <p:txBody>
          <a:bodyPr/>
          <a:lstStyle/>
          <a:p>
            <a:r>
              <a:rPr lang="pl-PL" dirty="0"/>
              <a:t>Przykłady Organizacji zbiorowego zarządzania PA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1A0B78-4FE0-BCDC-9640-6EDE2BA57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Ochrona twórców utworów muzycznych i słowno-muzycznych: Stowarzyszenie  Autorów ZAiKS</a:t>
            </a:r>
          </a:p>
          <a:p>
            <a:r>
              <a:rPr lang="pl-PL" dirty="0"/>
              <a:t>Ochrona artystów wykonawców utworów muzycznych i słowno-muzycznych: Związek Stowarzyszeń Artystów Wykonawców (STOART) albo Stowarzyszenie Artystów Wykonawców Utworów Muzycznych i Słowno-Muzycznych (SAWP)</a:t>
            </a:r>
          </a:p>
          <a:p>
            <a:r>
              <a:rPr lang="pl-PL" dirty="0"/>
              <a:t>Ochrona producentów fonogramów i wideogramów – Związek Producentów Audio-Video (ZPAV)</a:t>
            </a:r>
          </a:p>
          <a:p>
            <a:r>
              <a:rPr lang="pl-PL" dirty="0"/>
              <a:t>Reżyserzy teatralni, scenografowie, aktorzy, soliści, śpiewacy, tancerze: Związek Artystów Scen Polskich (ZASP)</a:t>
            </a:r>
          </a:p>
          <a:p>
            <a:r>
              <a:rPr lang="pl-PL" dirty="0"/>
              <a:t>Twórcy dzieł naukowych i technicznych – Stowarzyszenie KOPIPOL</a:t>
            </a:r>
          </a:p>
        </p:txBody>
      </p:sp>
    </p:spTree>
    <p:extLst>
      <p:ext uri="{BB962C8B-B14F-4D97-AF65-F5344CB8AC3E}">
        <p14:creationId xmlns:p14="http://schemas.microsoft.com/office/powerpoint/2010/main" val="1710346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5ECAA4-19C7-3682-193F-3D9BE5B3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Działalność OZZ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A4D603-9473-B856-467A-5F78D3A3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OZZ powstawały na skutek rozwoju technologii umożliwiającej korzystanie z cudzej twórczości na różne sposoby technologiczne – łatwość kopiowania, dostępność, masowa eksploatacja sprawiają, że indywidualna kontrola i dotarcie do każdego użytkownika stało się niemożliwe </a:t>
            </a:r>
          </a:p>
          <a:p>
            <a:r>
              <a:rPr lang="pl-PL" dirty="0"/>
              <a:t>Umowa licencyjna </a:t>
            </a:r>
            <a:r>
              <a:rPr lang="pl-PL" dirty="0">
                <a:sym typeface="Wingdings" pitchFamily="2" charset="2"/>
              </a:rPr>
              <a:t> o charakterze generalnym dotycząca całego repertuaru</a:t>
            </a:r>
          </a:p>
          <a:p>
            <a:r>
              <a:rPr lang="pl-PL" dirty="0">
                <a:sym typeface="Wingdings" pitchFamily="2" charset="2"/>
              </a:rPr>
              <a:t>Inkaso – wynagrodzenie pobierane przez OZZ od użytkowników praw, a następnie rozdzielane na rzecz twórców, artystów lub producentów (tantiemy)</a:t>
            </a:r>
          </a:p>
          <a:p>
            <a:r>
              <a:rPr lang="pl-PL" dirty="0">
                <a:sym typeface="Wingdings" pitchFamily="2" charset="2"/>
              </a:rPr>
              <a:t>OZZ bronią praw majątkowych reprezentowanych przez siebie twórców również na drodze sądowej </a:t>
            </a:r>
          </a:p>
          <a:p>
            <a:r>
              <a:rPr lang="pl-PL" dirty="0">
                <a:sym typeface="Wingdings" pitchFamily="2" charset="2"/>
              </a:rPr>
              <a:t>OZZ wyznaczone przez ministra pobierają opłaty od czystych nośników i urządzeń kopiujących  rekompensata za korzystanie z dóbr chronionych na zasadach dozwolonego użytku, </a:t>
            </a:r>
          </a:p>
          <a:p>
            <a:r>
              <a:rPr lang="pl-PL" dirty="0">
                <a:sym typeface="Wingdings" pitchFamily="2" charset="2"/>
              </a:rPr>
              <a:t>OZZ pośredniczą w pobieraniu przez twórców  i artystów wynagrodzenia z tytułu uczestnictwa w powstaniu utworu audiowizualnego (art. 70)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252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11509B0-3BFB-094D-AF1E-0F1A874E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762001"/>
            <a:ext cx="4229100" cy="1141004"/>
          </a:xfrm>
        </p:spPr>
        <p:txBody>
          <a:bodyPr>
            <a:normAutofit/>
          </a:bodyPr>
          <a:lstStyle/>
          <a:p>
            <a:r>
              <a:rPr lang="pl-PL" dirty="0"/>
              <a:t>Pojęcie utworu</a:t>
            </a:r>
            <a:endParaRPr lang="pl-PL"/>
          </a:p>
        </p:txBody>
      </p:sp>
      <p:pic>
        <p:nvPicPr>
          <p:cNvPr id="5" name="Obraz 4" descr="Obraz zawierający rysowanie, ilustracja, sztuka, Grafika&#10;&#10;Opis wygenerowany automatycznie">
            <a:extLst>
              <a:ext uri="{FF2B5EF4-FFF2-40B4-BE49-F238E27FC236}">
                <a16:creationId xmlns:a16="http://schemas.microsoft.com/office/drawing/2014/main" id="{CB768B4A-0CB5-855D-D29D-08512EA65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248" r="17197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56140E-8EE1-BE31-745D-450AF05F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174117"/>
            <a:ext cx="6095999" cy="3689633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604D85-0B12-224F-8FA7-225E98B73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50" y="2286000"/>
            <a:ext cx="4219149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„Przedmiotem prawa autorskiego jest :</a:t>
            </a:r>
          </a:p>
          <a:p>
            <a:r>
              <a:rPr lang="pl-PL" dirty="0"/>
              <a:t>każdy przejaw działalności twórczej (człowieka – przyp. AKM)</a:t>
            </a:r>
          </a:p>
          <a:p>
            <a:r>
              <a:rPr lang="pl-PL" dirty="0"/>
              <a:t>o indywidualnym charakterze, </a:t>
            </a:r>
          </a:p>
          <a:p>
            <a:r>
              <a:rPr lang="pl-PL" dirty="0"/>
              <a:t>ustalony w jakiejkolwiek postaci, </a:t>
            </a:r>
          </a:p>
          <a:p>
            <a:r>
              <a:rPr lang="pl-PL" dirty="0"/>
              <a:t>niezależnie od wartości, przeznaczenia i sposobu wyrażenia (utwór).”</a:t>
            </a:r>
          </a:p>
          <a:p>
            <a:pPr marL="0" indent="0">
              <a:buNone/>
            </a:pPr>
            <a:r>
              <a:rPr lang="pl-PL" dirty="0"/>
              <a:t>			- Art. 1 ust.1 Pr. Aut.</a:t>
            </a:r>
            <a:endParaRPr lang="en-GB" dirty="0"/>
          </a:p>
          <a:p>
            <a:endParaRPr lang="pl-P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F74279-E694-CEB1-ED9A-ADBEBAEB7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188E0BF-2D9C-59D6-8EC0-EA9E01F81D94}"/>
              </a:ext>
            </a:extLst>
          </p:cNvPr>
          <p:cNvSpPr txBox="1"/>
          <p:nvPr/>
        </p:nvSpPr>
        <p:spPr>
          <a:xfrm>
            <a:off x="3780943" y="6657945"/>
            <a:ext cx="231505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heidicohen.com/b2b-content-marketing-trends-for-2014-research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7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E16FF5-8B22-99A8-B199-998B1F76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Twórca a OZZ na przykładzie ZAIKS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7240557-2B6E-73BF-FA23-2343168A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2" y="2199503"/>
            <a:ext cx="10559878" cy="3977459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AutoNum type="arabicPeriod"/>
            </a:pPr>
            <a:r>
              <a:rPr lang="pl-PL" dirty="0"/>
              <a:t>Zawarcie umowy o powierzenie praw do zbiorowego zarządu bez członkostwa w Stowarzyszeniu </a:t>
            </a:r>
          </a:p>
          <a:p>
            <a:pPr marL="370332" lvl="1" indent="-342900">
              <a:buFont typeface="Arial" panose="020B0604020202020204" pitchFamily="34" charset="0"/>
              <a:buChar char="•"/>
            </a:pPr>
            <a:r>
              <a:rPr lang="pl-PL" dirty="0"/>
              <a:t>W umowie twórca lub jego następca prawny przenosi na ZAIKS powierniczo prawa  aut. majątkowe (czyli do uzyskania wynagrodzenia)</a:t>
            </a:r>
          </a:p>
          <a:p>
            <a:pPr marL="370332" lvl="1" indent="-342900">
              <a:buFont typeface="Arial" panose="020B0604020202020204" pitchFamily="34" charset="0"/>
              <a:buChar char="•"/>
            </a:pPr>
            <a:r>
              <a:rPr lang="pl-PL" dirty="0"/>
              <a:t>Powierzenie praw na zasadzie wyłączności</a:t>
            </a:r>
          </a:p>
          <a:p>
            <a:pPr marL="370332" lvl="1" indent="-342900">
              <a:buFont typeface="Arial" panose="020B0604020202020204" pitchFamily="34" charset="0"/>
              <a:buChar char="•"/>
            </a:pPr>
            <a:r>
              <a:rPr lang="pl-PL" dirty="0"/>
              <a:t>Od momentu powierzenia ZAIKS udziela w imieniu własnym lecz na rzecz twórcy licencji na korzystanie z powierzonych mu utworów</a:t>
            </a:r>
          </a:p>
          <a:p>
            <a:pPr marL="370332" lvl="1" indent="-342900">
              <a:buFont typeface="Arial" panose="020B0604020202020204" pitchFamily="34" charset="0"/>
              <a:buChar char="•"/>
            </a:pPr>
            <a:r>
              <a:rPr lang="pl-PL" dirty="0"/>
              <a:t>Nie obejmuje zezwolenia na wykonywanie autorskich praw zależnych</a:t>
            </a:r>
          </a:p>
          <a:p>
            <a:pPr marL="342900" indent="-342900">
              <a:buAutoNum type="arabicPeriod"/>
            </a:pPr>
            <a:r>
              <a:rPr lang="pl-PL" dirty="0"/>
              <a:t>Członkostwo w Stowarzyszeniu ZAIKS + umowa</a:t>
            </a:r>
          </a:p>
          <a:p>
            <a:r>
              <a:rPr lang="pl-PL" dirty="0"/>
              <a:t>Członkostwo wymaga spełnienia określonych w statucie stowarzyszenia wymogów</a:t>
            </a:r>
          </a:p>
          <a:p>
            <a:r>
              <a:rPr lang="pl-PL" dirty="0"/>
              <a:t>Korzyścią z członkostwa jest wpływ na działalność stowarzyszenia, wsparcie socjalne dla członków i ich rodzin</a:t>
            </a:r>
          </a:p>
          <a:p>
            <a:pPr marL="0" indent="0">
              <a:buNone/>
            </a:pPr>
            <a:r>
              <a:rPr lang="pl-PL" dirty="0"/>
              <a:t>Obowiązek zgłoszenia utworu w ZAIKS </a:t>
            </a:r>
            <a:r>
              <a:rPr lang="pl-PL" dirty="0">
                <a:sym typeface="Wingdings" pitchFamily="2" charset="2"/>
              </a:rPr>
              <a:t> nie później niż w ciągu miesiąca od pierwszego publicznego udostępnienia, pozwala to prawidłowo naliczyć tantiemy na rzecz twórców.  Do zgłoszenia trzeba dołączyć egzemplarz utworu.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143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5DEEBB-E85B-42BA-BFF9-85F6B9C4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55" y="1098902"/>
            <a:ext cx="10668000" cy="758952"/>
          </a:xfrm>
        </p:spPr>
        <p:txBody>
          <a:bodyPr>
            <a:normAutofit/>
          </a:bodyPr>
          <a:lstStyle/>
          <a:p>
            <a:r>
              <a:rPr lang="pl-PL" dirty="0"/>
              <a:t>Przesłanka I: Działalność Twórcza człowieka</a:t>
            </a:r>
            <a:endParaRPr lang="en-GB" dirty="0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4279744A-C087-4928-BED4-07DE662D2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107" y="4997517"/>
            <a:ext cx="4645152" cy="742245"/>
          </a:xfrm>
        </p:spPr>
        <p:txBody>
          <a:bodyPr>
            <a:normAutofit fontScale="32500" lnSpcReduction="20000"/>
          </a:bodyPr>
          <a:lstStyle/>
          <a:p>
            <a:r>
              <a:rPr lang="pl-PL" sz="2400" dirty="0"/>
              <a:t>Źródło: </a:t>
            </a:r>
            <a:r>
              <a:rPr lang="en-GB" sz="2400" dirty="0"/>
              <a:t>https://www.dailymail.co.uk/sciencetech/article-1151283/Can-jumbo-elephants-really-paint--Intrigued-stories-naturalist-Desmond-Morris-set-truth.html</a:t>
            </a:r>
          </a:p>
          <a:p>
            <a:endParaRPr lang="en-GB" dirty="0"/>
          </a:p>
        </p:txBody>
      </p:sp>
      <p:pic>
        <p:nvPicPr>
          <p:cNvPr id="6" name="Symbol zastępczy obrazu 5">
            <a:extLst>
              <a:ext uri="{FF2B5EF4-FFF2-40B4-BE49-F238E27FC236}">
                <a16:creationId xmlns:a16="http://schemas.microsoft.com/office/drawing/2014/main" id="{6F24531F-2D56-48A2-A2F5-2B739B80DC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836" y="2106612"/>
            <a:ext cx="3904588" cy="2644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4687EC12-A997-41F5-B042-8704ABEA2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63259" y="5203388"/>
            <a:ext cx="2361880" cy="536373"/>
          </a:xfrm>
        </p:spPr>
        <p:txBody>
          <a:bodyPr>
            <a:normAutofit fontScale="32500" lnSpcReduction="20000"/>
          </a:bodyPr>
          <a:lstStyle/>
          <a:p>
            <a:r>
              <a:rPr lang="pl-PL" dirty="0"/>
              <a:t>Źródło: https://en.wikipedia.org/wiki/Monkey_selfie_copyright_dispute</a:t>
            </a:r>
            <a:endParaRPr lang="en-GB" dirty="0"/>
          </a:p>
        </p:txBody>
      </p:sp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9EA9A13F-9C33-4DD4-9EDE-0EEB953A5F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15342" y="2212723"/>
            <a:ext cx="1906474" cy="26384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Symbol zastępczy obrazu 10">
            <a:extLst>
              <a:ext uri="{FF2B5EF4-FFF2-40B4-BE49-F238E27FC236}">
                <a16:creationId xmlns:a16="http://schemas.microsoft.com/office/drawing/2014/main" id="{476D3F2C-0355-7F45-BF65-51075131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437" r="23437"/>
          <a:stretch>
            <a:fillRect/>
          </a:stretch>
        </p:blipFill>
        <p:spPr>
          <a:xfrm>
            <a:off x="8030286" y="2033974"/>
            <a:ext cx="2791171" cy="38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93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3711F0BC-51C0-4532-8046-6381AF05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0" y="393040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pl-PL" dirty="0"/>
              <a:t>Przesłanka II: </a:t>
            </a:r>
            <a:br>
              <a:rPr lang="pl-PL" dirty="0"/>
            </a:br>
            <a:r>
              <a:rPr lang="pl-PL" dirty="0"/>
              <a:t>USTALENIE UTWORU </a:t>
            </a:r>
            <a:endParaRPr lang="en-GB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A6E80F1F-0935-480C-8D22-C35297EA4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99000" y="2331244"/>
            <a:ext cx="2794000" cy="28194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20A3AF3E-4B4D-40BC-8795-65CF28E73BD4}"/>
              </a:ext>
            </a:extLst>
          </p:cNvPr>
          <p:cNvSpPr txBox="1"/>
          <p:nvPr/>
        </p:nvSpPr>
        <p:spPr>
          <a:xfrm>
            <a:off x="4856162" y="5150644"/>
            <a:ext cx="279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pl.wikipedia.org/wiki/Rock"/>
              </a:rPr>
              <a:t>To </a:t>
            </a:r>
            <a:r>
              <a:rPr lang="en-GB" sz="900" dirty="0" err="1">
                <a:hlinkClick r:id="rId3" tooltip="https://pl.wikipedia.org/wiki/Rock"/>
              </a:rPr>
              <a:t>zdjęcie</a:t>
            </a:r>
            <a:r>
              <a:rPr lang="en-GB" sz="900" dirty="0"/>
              <a:t>, </a:t>
            </a:r>
            <a:r>
              <a:rPr lang="en-GB" sz="900" dirty="0" err="1"/>
              <a:t>autor</a:t>
            </a:r>
            <a:r>
              <a:rPr lang="en-GB" sz="900" dirty="0"/>
              <a:t>: </a:t>
            </a:r>
            <a:r>
              <a:rPr lang="en-GB" sz="900" dirty="0" err="1"/>
              <a:t>Nieznany</a:t>
            </a:r>
            <a:r>
              <a:rPr lang="en-GB" sz="900" dirty="0"/>
              <a:t> </a:t>
            </a:r>
            <a:r>
              <a:rPr lang="en-GB" sz="900" dirty="0" err="1"/>
              <a:t>autor</a:t>
            </a:r>
            <a:r>
              <a:rPr lang="en-GB" sz="900" dirty="0"/>
              <a:t>, </a:t>
            </a:r>
            <a:r>
              <a:rPr lang="en-GB" sz="900" dirty="0" err="1"/>
              <a:t>licencja</a:t>
            </a:r>
            <a:r>
              <a:rPr lang="en-GB" sz="900" dirty="0"/>
              <a:t>: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51BB513-E204-4928-A84F-7DE6BE2B0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2760" y="2000250"/>
            <a:ext cx="4201616" cy="27825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BB2356B-F2EA-4A5F-9192-27A60D054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50162" y="2037736"/>
            <a:ext cx="4374566" cy="2745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FD2F43B3-3F68-4C14-B43A-78583EBD93E1}"/>
              </a:ext>
            </a:extLst>
          </p:cNvPr>
          <p:cNvSpPr txBox="1"/>
          <p:nvPr/>
        </p:nvSpPr>
        <p:spPr>
          <a:xfrm>
            <a:off x="4504376" y="5591816"/>
            <a:ext cx="4201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Ustalenie =/= Utrwalenie</a:t>
            </a:r>
            <a:endParaRPr lang="en-GB" sz="2400" b="1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D1FA54E-E5A5-7B43-B835-72EB3FBBE7E8}"/>
              </a:ext>
            </a:extLst>
          </p:cNvPr>
          <p:cNvSpPr txBox="1"/>
          <p:nvPr/>
        </p:nvSpPr>
        <p:spPr>
          <a:xfrm>
            <a:off x="7650162" y="198783"/>
            <a:ext cx="3918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Uzewnętrznienie, możliwość zakomunikowania utworu innym niż twórca osobom np. zaśpiewanie piosenki, wygłoszenie wykładu…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3EC96B4-6268-8F44-A939-453006AE4433}"/>
              </a:ext>
            </a:extLst>
          </p:cNvPr>
          <p:cNvSpPr txBox="1"/>
          <p:nvPr/>
        </p:nvSpPr>
        <p:spPr>
          <a:xfrm>
            <a:off x="302760" y="4869103"/>
            <a:ext cx="4044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Tzw. </a:t>
            </a:r>
            <a:r>
              <a:rPr lang="pl-PL" u="sng" dirty="0"/>
              <a:t>dzieła efemeryczne </a:t>
            </a:r>
            <a:r>
              <a:rPr lang="pl-PL" dirty="0"/>
              <a:t>np. fryzury, rzeźby w piasku, lodzie, body art. </a:t>
            </a:r>
            <a:r>
              <a:rPr lang="pl-PL" dirty="0">
                <a:sym typeface="Wingdings" pitchFamily="2" charset="2"/>
              </a:rPr>
              <a:t> nietrwała postać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BB4C891E-FDA9-114A-8364-B05F6FCEA23A}"/>
              </a:ext>
            </a:extLst>
          </p:cNvPr>
          <p:cNvSpPr txBox="1"/>
          <p:nvPr/>
        </p:nvSpPr>
        <p:spPr>
          <a:xfrm>
            <a:off x="2995448" y="6464960"/>
            <a:ext cx="593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1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C3807-2CCA-8F43-86F3-5BF97818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65" y="247135"/>
            <a:ext cx="9321540" cy="670951"/>
          </a:xfrm>
        </p:spPr>
        <p:txBody>
          <a:bodyPr>
            <a:normAutofit/>
          </a:bodyPr>
          <a:lstStyle/>
          <a:p>
            <a:r>
              <a:rPr lang="pl-PL" dirty="0"/>
              <a:t>Przesłanka III: Indywidualny charakter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88EE5E-3215-FE4E-95BE-73D237289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96" y="1127750"/>
            <a:ext cx="10646407" cy="2846279"/>
          </a:xfrm>
        </p:spPr>
        <p:txBody>
          <a:bodyPr>
            <a:normAutofit fontScale="92500" lnSpcReduction="20000"/>
          </a:bodyPr>
          <a:lstStyle/>
          <a:p>
            <a:r>
              <a:rPr lang="pl-PL" dirty="0"/>
              <a:t>Utwór nie musi odzwierciedlać cech indywidualności twórcy lecz musi </a:t>
            </a:r>
            <a:r>
              <a:rPr lang="pl-PL" b="1" dirty="0"/>
              <a:t>odróżniać się </a:t>
            </a:r>
            <a:r>
              <a:rPr lang="pl-PL" dirty="0"/>
              <a:t>od innych takich samych przejawów działalności twórczej w sposób świadczący o </a:t>
            </a:r>
            <a:r>
              <a:rPr lang="pl-PL" b="1" dirty="0"/>
              <a:t>oryginalności</a:t>
            </a:r>
            <a:r>
              <a:rPr lang="pl-PL" dirty="0"/>
              <a:t>, swoistości i tych wszystkich właściwościach, które sprawiają, że większym lub mniejszym stopniu jest on </a:t>
            </a:r>
            <a:r>
              <a:rPr lang="pl-PL" b="1" dirty="0"/>
              <a:t>niepowtarzalny</a:t>
            </a:r>
            <a:r>
              <a:rPr lang="pl-PL" dirty="0"/>
              <a:t> i </a:t>
            </a:r>
            <a:r>
              <a:rPr lang="pl-PL" b="1" dirty="0"/>
              <a:t>nie posiada wiernego odpowiednika </a:t>
            </a:r>
            <a:r>
              <a:rPr lang="pl-PL" dirty="0"/>
              <a:t>w przeszłości, </a:t>
            </a:r>
          </a:p>
          <a:p>
            <a:r>
              <a:rPr lang="pl-PL" b="1" dirty="0"/>
              <a:t>Cecha nowości – </a:t>
            </a:r>
            <a:r>
              <a:rPr lang="pl-PL" dirty="0"/>
              <a:t>to co zostało stworzone nie było uprzednio znane w takiej postaci,</a:t>
            </a:r>
            <a:endParaRPr lang="pl-PL" b="1" dirty="0"/>
          </a:p>
          <a:p>
            <a:r>
              <a:rPr lang="pl-PL" b="1" dirty="0"/>
              <a:t>Cecha oryginalności – </a:t>
            </a:r>
            <a:r>
              <a:rPr lang="pl-PL" dirty="0"/>
              <a:t>twórca wzbogacił dotychczasowy stan rzeczy nowymi elementami.</a:t>
            </a:r>
          </a:p>
          <a:p>
            <a:pPr lvl="1"/>
            <a:r>
              <a:rPr lang="pl-PL" b="1" dirty="0"/>
              <a:t>Oryginalność subiektywna</a:t>
            </a:r>
            <a:r>
              <a:rPr lang="pl-PL" dirty="0"/>
              <a:t> – utwór ma być oryginalny dla samego twórcy – „wyraz własnej twórczości intelektualnej swego autora” – orzecznictwo ETS oraz Dyrektywa PE i Rady 2019/790</a:t>
            </a:r>
            <a:endParaRPr lang="pl-PL" b="1" dirty="0"/>
          </a:p>
          <a:p>
            <a:pPr lvl="1"/>
            <a:r>
              <a:rPr lang="pl-PL" b="1" dirty="0"/>
              <a:t>Oryginalność obiektywna – </a:t>
            </a:r>
            <a:r>
              <a:rPr lang="pl-PL" dirty="0"/>
              <a:t>niepowtarzalność i odróżnialność dzieła od innych rozpowszechnionych wcześniej utworów</a:t>
            </a:r>
            <a:endParaRPr lang="pl-PL" b="1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A3751BC-409A-CEF5-81DC-6624D33883A7}"/>
              </a:ext>
            </a:extLst>
          </p:cNvPr>
          <p:cNvSpPr txBox="1"/>
          <p:nvPr/>
        </p:nvSpPr>
        <p:spPr>
          <a:xfrm>
            <a:off x="1079326" y="4183693"/>
            <a:ext cx="10532301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Działalność, której rezultat jest niepowtarzalny i nieprzewidywalny</a:t>
            </a:r>
          </a:p>
          <a:p>
            <a:pPr algn="ctr"/>
            <a:endParaRPr lang="pl-PL" b="1" dirty="0"/>
          </a:p>
          <a:p>
            <a:pPr algn="ctr"/>
            <a:r>
              <a:rPr lang="pl-PL" b="1" dirty="0"/>
              <a:t>Np. wymyślenie nowej melodii inspirowanej melodią ludową </a:t>
            </a:r>
          </a:p>
          <a:p>
            <a:pPr algn="ctr"/>
            <a:endParaRPr lang="pl-PL" b="1" dirty="0"/>
          </a:p>
          <a:p>
            <a:pPr algn="ctr"/>
            <a:r>
              <a:rPr lang="pl-PL" b="1" dirty="0"/>
              <a:t>ale</a:t>
            </a:r>
          </a:p>
          <a:p>
            <a:pPr algn="ctr"/>
            <a:r>
              <a:rPr lang="pl-PL" b="1" dirty="0"/>
              <a:t>Nie spełnia tego wymogu działanie techniczne: np. zapisanie za pomocą nut melodii ludowej</a:t>
            </a:r>
          </a:p>
          <a:p>
            <a:pPr algn="ctr"/>
            <a:endParaRPr lang="pl-PL" b="1" dirty="0"/>
          </a:p>
          <a:p>
            <a:pPr algn="ctr"/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3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2011B1-5EA9-45B4-9149-3421DD1BE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590106"/>
            <a:ext cx="9144000" cy="1263649"/>
          </a:xfrm>
        </p:spPr>
        <p:txBody>
          <a:bodyPr/>
          <a:lstStyle/>
          <a:p>
            <a:r>
              <a:rPr lang="pl-PL" dirty="0"/>
              <a:t>Granice ochrony </a:t>
            </a:r>
            <a:r>
              <a:rPr lang="pl-PL" dirty="0" err="1"/>
              <a:t>autorskoprawnej</a:t>
            </a:r>
            <a:endParaRPr lang="en-GB" dirty="0"/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AC2FF6BB-C628-4945-9C57-BFAD2E52CD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1853755"/>
          <a:ext cx="9604375" cy="2370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pole tekstowe 4">
            <a:extLst>
              <a:ext uri="{FF2B5EF4-FFF2-40B4-BE49-F238E27FC236}">
                <a16:creationId xmlns:a16="http://schemas.microsoft.com/office/drawing/2014/main" id="{0CF83F8D-5263-4CF5-BD8D-2B34FB4F7DF2}"/>
              </a:ext>
            </a:extLst>
          </p:cNvPr>
          <p:cNvSpPr txBox="1"/>
          <p:nvPr/>
        </p:nvSpPr>
        <p:spPr>
          <a:xfrm>
            <a:off x="1437376" y="4404081"/>
            <a:ext cx="5251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Max </a:t>
            </a:r>
            <a:r>
              <a:rPr lang="pl-PL" b="1" dirty="0" err="1"/>
              <a:t>Kummer</a:t>
            </a:r>
            <a:r>
              <a:rPr lang="pl-PL" b="1" dirty="0"/>
              <a:t> </a:t>
            </a:r>
            <a:r>
              <a:rPr lang="pl-PL" dirty="0"/>
              <a:t>„</a:t>
            </a:r>
            <a:r>
              <a:rPr lang="pl-PL" i="1" dirty="0"/>
              <a:t>Das </a:t>
            </a:r>
            <a:r>
              <a:rPr lang="pl-PL" i="1" dirty="0" err="1"/>
              <a:t>urheberrehtlich</a:t>
            </a:r>
            <a:r>
              <a:rPr lang="pl-PL" i="1" dirty="0"/>
              <a:t> </a:t>
            </a:r>
            <a:r>
              <a:rPr lang="pl-PL" i="1" dirty="0" err="1"/>
              <a:t>schutzbare</a:t>
            </a:r>
            <a:r>
              <a:rPr lang="pl-PL" i="1" dirty="0"/>
              <a:t> Werk</a:t>
            </a:r>
            <a:r>
              <a:rPr lang="pl-PL" dirty="0"/>
              <a:t>” – istnieje wysoki stopień prawdopodobieństwa, że nikt inny nie samodzielnie nie stworzy identycznego utworu</a:t>
            </a:r>
            <a:endParaRPr lang="en-GB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016FAC5-203A-40E1-B117-99FD0CAEABA7}"/>
              </a:ext>
            </a:extLst>
          </p:cNvPr>
          <p:cNvSpPr txBox="1"/>
          <p:nvPr/>
        </p:nvSpPr>
        <p:spPr>
          <a:xfrm>
            <a:off x="6396726" y="4443715"/>
            <a:ext cx="4357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„</a:t>
            </a:r>
            <a:r>
              <a:rPr lang="pl-PL" i="1" dirty="0" err="1"/>
              <a:t>kleine</a:t>
            </a:r>
            <a:r>
              <a:rPr lang="pl-PL" i="1" dirty="0"/>
              <a:t> </a:t>
            </a:r>
            <a:r>
              <a:rPr lang="pl-PL" i="1" dirty="0" err="1"/>
              <a:t>Münze</a:t>
            </a:r>
            <a:r>
              <a:rPr lang="pl-PL" dirty="0"/>
              <a:t>” – utwór podlega ochronie choćby w niewielkim stopniu odróżniał się od innych dzieł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15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349CFE-A6B7-4F51-A357-F2CAD3CF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42" y="202413"/>
            <a:ext cx="9404723" cy="140053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Granice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autorskoprawnej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ochrony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przykłady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1086D51-216D-4BA5-BCB0-5CD6799DB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769" y="2095499"/>
            <a:ext cx="1892300" cy="190500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52D42E7-01C8-4196-8149-1584F0AE5F98}"/>
              </a:ext>
            </a:extLst>
          </p:cNvPr>
          <p:cNvSpPr txBox="1"/>
          <p:nvPr/>
        </p:nvSpPr>
        <p:spPr>
          <a:xfrm>
            <a:off x="480769" y="4667249"/>
            <a:ext cx="6048985" cy="11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J. </a:t>
            </a:r>
            <a:r>
              <a:rPr lang="en-US" dirty="0" err="1"/>
              <a:t>Gautel</a:t>
            </a:r>
            <a:r>
              <a:rPr lang="en-US" dirty="0"/>
              <a:t>, Paradis, Ville-</a:t>
            </a:r>
            <a:r>
              <a:rPr lang="en-US" dirty="0" err="1"/>
              <a:t>Evrard</a:t>
            </a:r>
            <a:r>
              <a:rPr lang="en-US" dirty="0"/>
              <a:t>, 1990,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/>
              <a:t>Źródło</a:t>
            </a:r>
            <a:r>
              <a:rPr lang="en-US" dirty="0"/>
              <a:t>:  http://</a:t>
            </a:r>
            <a:r>
              <a:rPr lang="en-US" dirty="0" err="1"/>
              <a:t>sciencespi.org</a:t>
            </a:r>
            <a:r>
              <a:rPr lang="en-US" dirty="0"/>
              <a:t>/rencontre-avec-jakob-gautel-24-paradis/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6A0FB85-E84E-4770-BC9B-9FE74B50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1" y="2095499"/>
            <a:ext cx="3700358" cy="2571749"/>
          </a:xfrm>
          <a:prstGeom prst="rect">
            <a:avLst/>
          </a:prstGeom>
        </p:spPr>
      </p:pic>
      <p:pic>
        <p:nvPicPr>
          <p:cNvPr id="4" name="Obraz 3" descr="Obraz zawierający ramka na zdjęcia, pismo odręczne, Prostokąt, sztuka&#10;&#10;Opis wygenerowany automatycznie">
            <a:extLst>
              <a:ext uri="{FF2B5EF4-FFF2-40B4-BE49-F238E27FC236}">
                <a16:creationId xmlns:a16="http://schemas.microsoft.com/office/drawing/2014/main" id="{DCF2CA07-7FE3-370A-BACD-9D594C94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986" y="1477107"/>
            <a:ext cx="4339943" cy="44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65686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4019</Words>
  <Application>Microsoft Macintosh PowerPoint</Application>
  <PresentationFormat>Panoramiczny</PresentationFormat>
  <Paragraphs>266</Paragraphs>
  <Slides>40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51" baseType="lpstr">
      <vt:lpstr>Aptos</vt:lpstr>
      <vt:lpstr>Arial</vt:lpstr>
      <vt:lpstr>Calibri</vt:lpstr>
      <vt:lpstr>MinionPro</vt:lpstr>
      <vt:lpstr>Noto Serif</vt:lpstr>
      <vt:lpstr>Tahoma</vt:lpstr>
      <vt:lpstr>Trade Gothic Next Cond</vt:lpstr>
      <vt:lpstr>Trade Gothic Next Light</vt:lpstr>
      <vt:lpstr>Ubuntu</vt:lpstr>
      <vt:lpstr>Wingdings</vt:lpstr>
      <vt:lpstr>AfterglowVTI</vt:lpstr>
      <vt:lpstr>PRAWO AUTORSKIE i PRAWA POKrewne cz. 1</vt:lpstr>
      <vt:lpstr>KONSPEKT</vt:lpstr>
      <vt:lpstr>W znaczeniu wąskim oznacza zbiór przepisów służących ochronie interesów twórców oraz stosunków prawnych związanych z tworzeniem utworów, korzystaniem z nich oraz ich ochroną.   W szerszym znaczeniu pojęcie prawa autorskiego obejmuje również regulacje dotyczące tzw. praw pokrewnych – tzn. praw wyłącznych, przyznanych m.in. artystom wykonawcom, producentom fonogramów, nadawcom radiowym i telewizyjnym. </vt:lpstr>
      <vt:lpstr>Pojęcie utworu</vt:lpstr>
      <vt:lpstr>Przesłanka I: Działalność Twórcza człowieka</vt:lpstr>
      <vt:lpstr>Przesłanka II:  USTALENIE UTWORU </vt:lpstr>
      <vt:lpstr>Przesłanka III: Indywidualny charakter</vt:lpstr>
      <vt:lpstr>Granice ochrony autorskoprawnej</vt:lpstr>
      <vt:lpstr>Granice autorskoprawnej ochrony - przykłady</vt:lpstr>
      <vt:lpstr>Spór Gautel vs. Rheims</vt:lpstr>
      <vt:lpstr>Ochrona części utworu</vt:lpstr>
      <vt:lpstr>Art. 4 Pr. Aut – Wyłączenia Nie stanowią przedmiotu prawa autorskiego:</vt:lpstr>
      <vt:lpstr>Katalog utworów</vt:lpstr>
      <vt:lpstr>UTWÓR - PODSUMOWANIE </vt:lpstr>
      <vt:lpstr>Utwór zbiorowy a zbiór utworów</vt:lpstr>
      <vt:lpstr>Opracowania cudzych utworów i utwory inspirowane</vt:lpstr>
      <vt:lpstr>Opracowanie utworu i prawa zależne</vt:lpstr>
      <vt:lpstr>Utwory inspirowane</vt:lpstr>
      <vt:lpstr>Dzieło samoistne i inspirowane</vt:lpstr>
      <vt:lpstr>Dzieło samoistne i zależne</vt:lpstr>
      <vt:lpstr>Steinberg v. columbia pictures industries inc.</vt:lpstr>
      <vt:lpstr>Prezentacja programu PowerPoint</vt:lpstr>
      <vt:lpstr>Twórca</vt:lpstr>
      <vt:lpstr>Status twórcy</vt:lpstr>
      <vt:lpstr>Współtwórcy</vt:lpstr>
      <vt:lpstr>Utwory wspólne – art. 9 Pr. Aut. </vt:lpstr>
      <vt:lpstr>Wkłady o charakterze rozłącznym i nierozłącznym</vt:lpstr>
      <vt:lpstr>Utwory połączone – art. 10 Pr. Aut.</vt:lpstr>
      <vt:lpstr>Utwór wspólny a utwór połączony</vt:lpstr>
      <vt:lpstr>Utwory Audiowizualne</vt:lpstr>
      <vt:lpstr>Programy komputerowe</vt:lpstr>
      <vt:lpstr>ELEMENTY TWÓRCZE i NIETWÓRCZE Programu komputerowego</vt:lpstr>
      <vt:lpstr>Utwory pracownicze – Art. 12 Pr. Aut.</vt:lpstr>
      <vt:lpstr>Organizacje zbiorowego zarządzania prawami autorskimi </vt:lpstr>
      <vt:lpstr>Naukowa twórczość pracownicza – Art. 14 Pr. Aut.</vt:lpstr>
      <vt:lpstr>Zakres uprawnień, o których mowa w art. 14 Pr. Aut. </vt:lpstr>
      <vt:lpstr>Uczelnia – Art. 15a ust. 1 Pr. Aut. – pierwszeństwo publikacji pracy dyplomowej studenta</vt:lpstr>
      <vt:lpstr>Przykłady Organizacji zbiorowego zarządzania PA</vt:lpstr>
      <vt:lpstr>Działalność OZZ</vt:lpstr>
      <vt:lpstr>Twórca a OZZ na przykładzie ZAIKS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Zakres przedmiotowy i podmiotowy prawa autorskiego</dc:title>
  <dc:creator>Agnieszka Kwiecień-Madej</dc:creator>
  <cp:lastModifiedBy>Agnieszka Kwiecień-Madej</cp:lastModifiedBy>
  <cp:revision>10</cp:revision>
  <dcterms:created xsi:type="dcterms:W3CDTF">2024-02-27T09:45:36Z</dcterms:created>
  <dcterms:modified xsi:type="dcterms:W3CDTF">2024-03-06T08:34:45Z</dcterms:modified>
</cp:coreProperties>
</file>